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19"/>
  </p:notesMasterIdLst>
  <p:sldIdLst>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70047" autoAdjust="0"/>
  </p:normalViewPr>
  <p:slideViewPr>
    <p:cSldViewPr snapToGrid="0">
      <p:cViewPr varScale="1">
        <p:scale>
          <a:sx n="45" d="100"/>
          <a:sy n="45" d="100"/>
        </p:scale>
        <p:origin x="78"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480B7-1F67-4C0E-82EC-4A6592511750}" type="datetimeFigureOut">
              <a:rPr lang="en-GB" smtClean="0"/>
              <a:t>03/09/2017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65A9B-1202-40A4-8B16-0BA3F4F6D1E2}" type="slidenum">
              <a:rPr lang="en-GB" smtClean="0"/>
              <a:t>‹#›</a:t>
            </a:fld>
            <a:endParaRPr lang="en-GB"/>
          </a:p>
        </p:txBody>
      </p:sp>
    </p:spTree>
    <p:extLst>
      <p:ext uri="{BB962C8B-B14F-4D97-AF65-F5344CB8AC3E}">
        <p14:creationId xmlns:p14="http://schemas.microsoft.com/office/powerpoint/2010/main" val="41982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2</a:t>
            </a:fld>
            <a:endParaRPr lang="en-GB"/>
          </a:p>
        </p:txBody>
      </p:sp>
    </p:spTree>
    <p:extLst>
      <p:ext uri="{BB962C8B-B14F-4D97-AF65-F5344CB8AC3E}">
        <p14:creationId xmlns:p14="http://schemas.microsoft.com/office/powerpoint/2010/main" val="65596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relevant aspects of the design is the lattice node rigid body modeling. In this picture of one of the manufactured prototypes, it can be seen two different approached to manufacture the rigid node.</a:t>
            </a:r>
          </a:p>
          <a:p>
            <a:endParaRPr lang="en-US" baseline="0" dirty="0" smtClean="0"/>
          </a:p>
          <a:p>
            <a:r>
              <a:rPr lang="en-US" baseline="0" dirty="0" smtClean="0"/>
              <a:t>In the computational model, this part is modeled through the addition of an additional rigid part called </a:t>
            </a:r>
            <a:r>
              <a:rPr lang="en-US" baseline="0" dirty="0" err="1" smtClean="0"/>
              <a:t>tyre</a:t>
            </a:r>
            <a:r>
              <a:rPr lang="en-US" baseline="0" dirty="0" smtClean="0"/>
              <a:t> that adds stiffness.</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12</a:t>
            </a:fld>
            <a:endParaRPr lang="en-GB"/>
          </a:p>
        </p:txBody>
      </p:sp>
    </p:spTree>
    <p:extLst>
      <p:ext uri="{BB962C8B-B14F-4D97-AF65-F5344CB8AC3E}">
        <p14:creationId xmlns:p14="http://schemas.microsoft.com/office/powerpoint/2010/main" val="135228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aspect of the design is</a:t>
            </a:r>
            <a:r>
              <a:rPr lang="en-US" baseline="0" dirty="0" smtClean="0"/>
              <a:t> the connection between the chiral structure to the wing-box skin. </a:t>
            </a:r>
          </a:p>
          <a:p>
            <a:endParaRPr lang="en-US" baseline="0" dirty="0" smtClean="0"/>
          </a:p>
          <a:p>
            <a:r>
              <a:rPr lang="en-US" baseline="0" dirty="0" smtClean="0"/>
              <a:t>Through this connection, loads are transmitted to the lattice structure.</a:t>
            </a:r>
          </a:p>
          <a:p>
            <a:endParaRPr lang="en-US" baseline="0" dirty="0" smtClean="0"/>
          </a:p>
          <a:p>
            <a:r>
              <a:rPr lang="en-US" dirty="0" smtClean="0"/>
              <a:t>These</a:t>
            </a:r>
            <a:r>
              <a:rPr lang="en-US" baseline="0" dirty="0" smtClean="0"/>
              <a:t> kind of connection leaves free two degrees of freedom:</a:t>
            </a:r>
          </a:p>
          <a:p>
            <a:endParaRPr lang="en-US" baseline="0" dirty="0" smtClean="0"/>
          </a:p>
          <a:p>
            <a:pPr marL="628650" lvl="1" indent="-171450">
              <a:buFont typeface="Arial" panose="020B0604020202020204" pitchFamily="34" charset="0"/>
              <a:buChar char="•"/>
            </a:pPr>
            <a:r>
              <a:rPr lang="en-US" baseline="0" dirty="0" smtClean="0"/>
              <a:t>The rotation of the chiral nodes around its axis, and, optionally…</a:t>
            </a:r>
          </a:p>
          <a:p>
            <a:pPr marL="628650" lvl="1" indent="-171450">
              <a:buFont typeface="Arial" panose="020B0604020202020204" pitchFamily="34" charset="0"/>
              <a:buChar char="•"/>
            </a:pPr>
            <a:r>
              <a:rPr lang="en-US" baseline="0" dirty="0" smtClean="0"/>
              <a:t>The translation of the chiral nodes parallel to the skin</a:t>
            </a:r>
          </a:p>
          <a:p>
            <a:pPr marL="628650" lvl="1" indent="-171450">
              <a:buFont typeface="Arial" panose="020B0604020202020204" pitchFamily="34" charset="0"/>
              <a:buChar char="•"/>
            </a:pPr>
            <a:endParaRPr lang="en-US" baseline="0" dirty="0" smtClean="0"/>
          </a:p>
          <a:p>
            <a:pPr marL="0" lvl="0" indent="0">
              <a:buFont typeface="Arial" panose="020B0604020202020204" pitchFamily="34" charset="0"/>
              <a:buNone/>
            </a:pPr>
            <a:r>
              <a:rPr lang="en-US" dirty="0" smtClean="0"/>
              <a:t>Now</a:t>
            </a:r>
            <a:r>
              <a:rPr lang="en-US" baseline="0" dirty="0" smtClean="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13</a:t>
            </a:fld>
            <a:endParaRPr lang="en-GB"/>
          </a:p>
        </p:txBody>
      </p:sp>
    </p:spTree>
    <p:extLst>
      <p:ext uri="{BB962C8B-B14F-4D97-AF65-F5344CB8AC3E}">
        <p14:creationId xmlns:p14="http://schemas.microsoft.com/office/powerpoint/2010/main" val="3727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14</a:t>
            </a:fld>
            <a:endParaRPr lang="en-GB"/>
          </a:p>
        </p:txBody>
      </p:sp>
    </p:spTree>
    <p:extLst>
      <p:ext uri="{BB962C8B-B14F-4D97-AF65-F5344CB8AC3E}">
        <p14:creationId xmlns:p14="http://schemas.microsoft.com/office/powerpoint/2010/main" val="290443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computational</a:t>
            </a:r>
            <a:r>
              <a:rPr lang="en-US" baseline="0" dirty="0" smtClean="0"/>
              <a:t> model is characterized for the following parts…</a:t>
            </a:r>
          </a:p>
          <a:p>
            <a:endParaRPr lang="en-US" baseline="0" dirty="0" smtClean="0"/>
          </a:p>
          <a:p>
            <a:r>
              <a:rPr lang="en-US" dirty="0" smtClean="0"/>
              <a:t>The</a:t>
            </a:r>
            <a:r>
              <a:rPr lang="en-US" baseline="0" dirty="0" smtClean="0"/>
              <a:t> model is built using python scripting and a program is written that automatically executes a number of simulations for a range of parameters</a:t>
            </a:r>
            <a:endParaRPr lang="en-US" dirty="0" smtClean="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15</a:t>
            </a:fld>
            <a:endParaRPr lang="en-GB"/>
          </a:p>
        </p:txBody>
      </p:sp>
    </p:spTree>
    <p:extLst>
      <p:ext uri="{BB962C8B-B14F-4D97-AF65-F5344CB8AC3E}">
        <p14:creationId xmlns:p14="http://schemas.microsoft.com/office/powerpoint/2010/main" val="2195873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general response is characterized as shown in this slide. </a:t>
            </a:r>
          </a:p>
          <a:p>
            <a:endParaRPr lang="en-US" baseline="0" dirty="0" smtClean="0"/>
          </a:p>
          <a:p>
            <a:pPr marL="628650" lvl="1" indent="-171450">
              <a:buFont typeface="Arial" panose="020B0604020202020204" pitchFamily="34" charset="0"/>
              <a:buChar char="•"/>
            </a:pPr>
            <a:r>
              <a:rPr lang="en-US" baseline="0" dirty="0" smtClean="0"/>
              <a:t>For initial increments of load, buckling appears at the tip of the wing-box</a:t>
            </a:r>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r>
              <a:rPr lang="en-US" baseline="0" dirty="0" smtClean="0"/>
              <a:t>Then, at certain moment, the buckling limit is achieved for some of the ligaments located at the root. This occurrence of elastic instabilities in this ligaments causes the sudden twist adaptation of the wing-box.</a:t>
            </a:r>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r>
              <a:rPr lang="en-US" baseline="0" dirty="0" smtClean="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16</a:t>
            </a:fld>
            <a:endParaRPr lang="en-GB"/>
          </a:p>
        </p:txBody>
      </p:sp>
    </p:spTree>
    <p:extLst>
      <p:ext uri="{BB962C8B-B14F-4D97-AF65-F5344CB8AC3E}">
        <p14:creationId xmlns:p14="http://schemas.microsoft.com/office/powerpoint/2010/main" val="251512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concept presented</a:t>
            </a:r>
            <a:r>
              <a:rPr lang="en-US" baseline="0" dirty="0" smtClean="0"/>
              <a:t> in this work proposes a new technology of wing twist morphing</a:t>
            </a:r>
            <a:endParaRPr lang="en-US" dirty="0" smtClean="0"/>
          </a:p>
          <a:p>
            <a:pPr marL="171450" indent="-171450">
              <a:buFontTx/>
              <a:buChar char="-"/>
            </a:pPr>
            <a:endParaRPr lang="en-US" dirty="0" smtClean="0"/>
          </a:p>
          <a:p>
            <a:pPr marL="171450" indent="-171450">
              <a:buFontTx/>
              <a:buChar char="-"/>
            </a:pPr>
            <a:r>
              <a:rPr lang="en-US" dirty="0" smtClean="0"/>
              <a:t>Suc</a:t>
            </a:r>
            <a:r>
              <a:rPr lang="en-US" baseline="0" dirty="0" smtClean="0"/>
              <a:t>h a wing capacity may </a:t>
            </a:r>
            <a:r>
              <a:rPr lang="en-US" dirty="0" smtClean="0"/>
              <a:t>become</a:t>
            </a:r>
            <a:r>
              <a:rPr lang="en-US" baseline="0" dirty="0" smtClean="0"/>
              <a:t> suitable for applications such as gust alleviation, in which a quick change of the lift distribution is needed</a:t>
            </a:r>
            <a:endParaRPr lang="en-US" dirty="0" smtClean="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3</a:t>
            </a:fld>
            <a:endParaRPr lang="en-GB"/>
          </a:p>
        </p:txBody>
      </p:sp>
    </p:spTree>
    <p:extLst>
      <p:ext uri="{BB962C8B-B14F-4D97-AF65-F5344CB8AC3E}">
        <p14:creationId xmlns:p14="http://schemas.microsoft.com/office/powerpoint/2010/main" val="2169262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smtClean="0"/>
              <a:t>Working</a:t>
            </a:r>
            <a:r>
              <a:rPr lang="es-ES" dirty="0" smtClean="0"/>
              <a:t> </a:t>
            </a:r>
            <a:r>
              <a:rPr lang="es-ES" dirty="0" err="1" smtClean="0"/>
              <a:t>principle</a:t>
            </a:r>
            <a:endParaRPr lang="es-ES" dirty="0" smtClean="0"/>
          </a:p>
          <a:p>
            <a:r>
              <a:rPr lang="en-US" dirty="0" smtClean="0"/>
              <a:t>- The variable shear stiffness G2t2 that is required for the activation of the adaptive web can in principle be achieved by changing either the web’s shear modulus or its thickness. </a:t>
            </a:r>
          </a:p>
          <a:p>
            <a:r>
              <a:rPr lang="en-US" dirty="0" smtClean="0"/>
              <a:t>	</a:t>
            </a:r>
          </a:p>
          <a:p>
            <a:r>
              <a:rPr lang="en-US" dirty="0" smtClean="0"/>
              <a:t>- The change in shear stiffness of the adaptive web leads to a shift of the shear center position and thus to a non-zero twist of the profile.</a:t>
            </a:r>
          </a:p>
          <a:p>
            <a:endParaRPr lang="en-US" dirty="0" smtClean="0"/>
          </a:p>
          <a:p>
            <a:r>
              <a:rPr lang="en-US" dirty="0" smtClean="0"/>
              <a:t> Different</a:t>
            </a:r>
            <a:r>
              <a:rPr lang="en-US" baseline="0" dirty="0" smtClean="0"/>
              <a:t> methods have been already presented to achieve a variable stiffness web.</a:t>
            </a:r>
          </a:p>
          <a:p>
            <a:endParaRPr lang="en-US" dirty="0" smtClean="0"/>
          </a:p>
          <a:p>
            <a:r>
              <a:rPr lang="en-US" dirty="0" smtClean="0"/>
              <a:t>Case</a:t>
            </a:r>
            <a:r>
              <a:rPr lang="en-US" baseline="0" dirty="0" smtClean="0"/>
              <a:t> 1-Raither:  - ACTIVE</a:t>
            </a:r>
          </a:p>
          <a:p>
            <a:r>
              <a:rPr lang="en-US" dirty="0" smtClean="0"/>
              <a:t>An implementation based on the variation of the elastic modulus of a polymer web due to changes in temperature is investigated.</a:t>
            </a:r>
          </a:p>
          <a:p>
            <a:endParaRPr lang="es-ES" dirty="0" smtClean="0"/>
          </a:p>
          <a:p>
            <a:r>
              <a:rPr lang="es-ES" dirty="0" smtClean="0"/>
              <a:t>Case 2-</a:t>
            </a:r>
            <a:r>
              <a:rPr lang="es-ES" baseline="0" dirty="0" smtClean="0"/>
              <a:t>Runkel: - PASSIVE</a:t>
            </a:r>
          </a:p>
          <a:p>
            <a:r>
              <a:rPr lang="en-US" baseline="0" dirty="0" smtClean="0"/>
              <a:t>A particular material anisotropy by varying </a:t>
            </a:r>
            <a:r>
              <a:rPr lang="en-US" baseline="0" dirty="0" err="1" smtClean="0"/>
              <a:t>fibre</a:t>
            </a:r>
            <a:r>
              <a:rPr lang="en-US" baseline="0" dirty="0" smtClean="0"/>
              <a:t> orientation and thickness of the component is introduced.</a:t>
            </a:r>
            <a:endParaRPr lang="es-ES" baseline="0" dirty="0" smtClean="0"/>
          </a:p>
          <a:p>
            <a:endParaRPr lang="en-US" dirty="0" smtClean="0"/>
          </a:p>
          <a:p>
            <a:r>
              <a:rPr lang="en-US" dirty="0" smtClean="0"/>
              <a:t>Case</a:t>
            </a:r>
            <a:r>
              <a:rPr lang="en-US" baseline="0" dirty="0" smtClean="0"/>
              <a:t> 3-Chiral:</a:t>
            </a:r>
          </a:p>
          <a:p>
            <a:r>
              <a:rPr lang="en-GB" dirty="0" smtClean="0"/>
              <a:t>At a particular external load, the shear flow in the web exceeds the buckling limit, resulting in a drastic reduction of the effective shear modulus of this structural element</a:t>
            </a:r>
            <a:endParaRPr lang="en-US" dirty="0" smtClean="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4</a:t>
            </a:fld>
            <a:endParaRPr lang="en-GB"/>
          </a:p>
        </p:txBody>
      </p:sp>
    </p:spTree>
    <p:extLst>
      <p:ext uri="{BB962C8B-B14F-4D97-AF65-F5344CB8AC3E}">
        <p14:creationId xmlns:p14="http://schemas.microsoft.com/office/powerpoint/2010/main" val="76786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Why</a:t>
            </a:r>
            <a:r>
              <a:rPr lang="en-US" baseline="0" dirty="0" smtClean="0"/>
              <a:t> to use the chiral structure?</a:t>
            </a:r>
          </a:p>
          <a:p>
            <a:pPr marL="628650" lvl="1" indent="-171450">
              <a:buFontTx/>
              <a:buChar char="-"/>
            </a:pPr>
            <a:r>
              <a:rPr lang="en-US" baseline="0" dirty="0" smtClean="0"/>
              <a:t>The term “chiral” refers to its distribution in space, being distinguishable from their mirror image</a:t>
            </a:r>
          </a:p>
          <a:p>
            <a:pPr marL="628650" lvl="1" indent="-171450">
              <a:buFontTx/>
              <a:buChar char="-"/>
            </a:pPr>
            <a:endParaRPr lang="en-US" baseline="0" dirty="0" smtClean="0"/>
          </a:p>
          <a:p>
            <a:pPr marL="628650" lvl="1" indent="-171450">
              <a:buFontTx/>
              <a:buChar char="-"/>
            </a:pPr>
            <a:r>
              <a:rPr lang="en-US" baseline="0" dirty="0" smtClean="0"/>
              <a:t>Negative Poisson ratio, shear modulus</a:t>
            </a:r>
          </a:p>
          <a:p>
            <a:pPr marL="457200" lvl="1" indent="0">
              <a:buFontTx/>
              <a:buNone/>
            </a:pPr>
            <a:endParaRPr lang="en-US" baseline="0" dirty="0" smtClean="0"/>
          </a:p>
          <a:p>
            <a:pPr marL="628650" lvl="1" indent="-171450">
              <a:buFontTx/>
              <a:buChar char="-"/>
            </a:pPr>
            <a:r>
              <a:rPr lang="en-US" baseline="0" dirty="0" smtClean="0"/>
              <a:t>Theoretical infinity shear stiffness, once buckling is activated</a:t>
            </a:r>
            <a:endParaRPr lang="en-US" dirty="0" smtClean="0"/>
          </a:p>
        </p:txBody>
      </p:sp>
      <p:sp>
        <p:nvSpPr>
          <p:cNvPr id="4" name="Slide Number Placeholder 3"/>
          <p:cNvSpPr>
            <a:spLocks noGrp="1"/>
          </p:cNvSpPr>
          <p:nvPr>
            <p:ph type="sldNum" sz="quarter" idx="10"/>
          </p:nvPr>
        </p:nvSpPr>
        <p:spPr/>
        <p:txBody>
          <a:bodyPr/>
          <a:lstStyle/>
          <a:p>
            <a:fld id="{16865A9B-1202-40A4-8B16-0BA3F4F6D1E2}" type="slidenum">
              <a:rPr lang="en-GB" smtClean="0"/>
              <a:t>5</a:t>
            </a:fld>
            <a:endParaRPr lang="en-GB"/>
          </a:p>
        </p:txBody>
      </p:sp>
    </p:spTree>
    <p:extLst>
      <p:ext uri="{BB962C8B-B14F-4D97-AF65-F5344CB8AC3E}">
        <p14:creationId xmlns:p14="http://schemas.microsoft.com/office/powerpoint/2010/main" val="882489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analytical</a:t>
            </a:r>
            <a:r>
              <a:rPr lang="en-US" baseline="0" dirty="0" smtClean="0"/>
              <a:t> model, the wing-box is modeled like a beam possessing variable stiffness properties in one of the webs.</a:t>
            </a:r>
          </a:p>
          <a:p>
            <a:endParaRPr lang="en-US" baseline="0" dirty="0" smtClean="0"/>
          </a:p>
          <a:p>
            <a:r>
              <a:rPr lang="en-US" baseline="0" dirty="0" smtClean="0"/>
              <a:t>The following mechanical properties can be obtained using the equations described here…</a:t>
            </a:r>
          </a:p>
          <a:p>
            <a:endParaRPr lang="en-US" baseline="0" dirty="0" smtClean="0"/>
          </a:p>
          <a:p>
            <a:r>
              <a:rPr lang="en-US" baseline="0" dirty="0" smtClean="0"/>
              <a:t>This two (point to bending and twist) provide information of the flexural and torsional compliances that are evaluated for…. (go to next slide)</a:t>
            </a:r>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6</a:t>
            </a:fld>
            <a:endParaRPr lang="en-GB"/>
          </a:p>
        </p:txBody>
      </p:sp>
    </p:spTree>
    <p:extLst>
      <p:ext uri="{BB962C8B-B14F-4D97-AF65-F5344CB8AC3E}">
        <p14:creationId xmlns:p14="http://schemas.microsoft.com/office/powerpoint/2010/main" val="3981612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previous slide) </a:t>
            </a:r>
            <a:r>
              <a:rPr lang="en-US" dirty="0" smtClean="0"/>
              <a:t>… a</a:t>
            </a:r>
            <a:r>
              <a:rPr lang="en-US" baseline="0" dirty="0" smtClean="0"/>
              <a:t> range of stiffness ratio.</a:t>
            </a:r>
          </a:p>
          <a:p>
            <a:endParaRPr lang="en-US" baseline="0" dirty="0" smtClean="0"/>
          </a:p>
          <a:p>
            <a:r>
              <a:rPr lang="en-US" baseline="0" dirty="0" smtClean="0"/>
              <a:t>The plot shows how the torsional compliance is much more affected by changes in the stiffness of the adaptive web than the flexural compliance.</a:t>
            </a:r>
          </a:p>
          <a:p>
            <a:endParaRPr lang="en-US" baseline="0" dirty="0" smtClean="0"/>
          </a:p>
          <a:p>
            <a:r>
              <a:rPr lang="en-US" baseline="0" dirty="0" smtClean="0"/>
              <a:t>After the mechanism activation, it is expected to see a variation in shear stiffness of this magnitude (point graph) and this plot is telling us that the consequent bending adaptation is going to be </a:t>
            </a:r>
            <a:r>
              <a:rPr lang="en-US" baseline="0" dirty="0" err="1" smtClean="0"/>
              <a:t>neglectable</a:t>
            </a:r>
            <a:r>
              <a:rPr lang="en-US" baseline="0" dirty="0" smtClean="0"/>
              <a:t> in comparison with the twist adaptation.</a:t>
            </a:r>
          </a:p>
          <a:p>
            <a:endParaRPr lang="en-US" baseline="0" dirty="0" smtClean="0"/>
          </a:p>
          <a:p>
            <a:r>
              <a:rPr lang="en-US" baseline="0" dirty="0" smtClean="0"/>
              <a:t>Now, the computational model is explained… (go to next slide)</a:t>
            </a:r>
            <a:endParaRPr lang="en-US" dirty="0" smtClean="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8</a:t>
            </a:fld>
            <a:endParaRPr lang="en-GB"/>
          </a:p>
        </p:txBody>
      </p:sp>
    </p:spTree>
    <p:extLst>
      <p:ext uri="{BB962C8B-B14F-4D97-AF65-F5344CB8AC3E}">
        <p14:creationId xmlns:p14="http://schemas.microsoft.com/office/powerpoint/2010/main" val="3884621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computational</a:t>
            </a:r>
            <a:r>
              <a:rPr lang="en-US" baseline="0" dirty="0" smtClean="0"/>
              <a:t> model is characterized for the following parts…</a:t>
            </a:r>
          </a:p>
          <a:p>
            <a:endParaRPr lang="en-US" baseline="0" dirty="0" smtClean="0"/>
          </a:p>
          <a:p>
            <a:r>
              <a:rPr lang="en-US" dirty="0" smtClean="0"/>
              <a:t>The</a:t>
            </a:r>
            <a:r>
              <a:rPr lang="en-US" baseline="0" dirty="0" smtClean="0"/>
              <a:t> model is built using python scripting and a program is written that automatically executes a number of simulations for a range of parameters</a:t>
            </a:r>
            <a:endParaRPr lang="en-US" dirty="0" smtClean="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9</a:t>
            </a:fld>
            <a:endParaRPr lang="en-GB"/>
          </a:p>
        </p:txBody>
      </p:sp>
    </p:spTree>
    <p:extLst>
      <p:ext uri="{BB962C8B-B14F-4D97-AF65-F5344CB8AC3E}">
        <p14:creationId xmlns:p14="http://schemas.microsoft.com/office/powerpoint/2010/main" val="316366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essential part in the design of the wing-box is the compliant spar that incorporates</a:t>
            </a:r>
            <a:r>
              <a:rPr lang="en-US" baseline="0" dirty="0" smtClean="0"/>
              <a:t> de chiral lattice.</a:t>
            </a:r>
          </a:p>
          <a:p>
            <a:endParaRPr lang="en-US" baseline="0" dirty="0" smtClean="0"/>
          </a:p>
          <a:p>
            <a:r>
              <a:rPr lang="en-US" baseline="0" dirty="0" smtClean="0"/>
              <a:t>The chiral structure is divide in an “N” number of unit cells in the </a:t>
            </a:r>
            <a:r>
              <a:rPr lang="en-US" baseline="0" dirty="0" err="1" smtClean="0"/>
              <a:t>spanwise</a:t>
            </a:r>
            <a:r>
              <a:rPr lang="en-US" baseline="0" dirty="0" smtClean="0"/>
              <a:t> direction of the wing-box and a “M” number of unit cells in the transversal direction.</a:t>
            </a:r>
          </a:p>
          <a:p>
            <a:endParaRPr lang="en-US" baseline="0" dirty="0" smtClean="0"/>
          </a:p>
          <a:p>
            <a:r>
              <a:rPr lang="en-US" baseline="0" dirty="0" smtClean="0"/>
              <a:t>The parameters that conform the geometry in the chiral structure are:</a:t>
            </a:r>
          </a:p>
          <a:p>
            <a:pPr marL="628650" lvl="1" indent="-171450">
              <a:buFont typeface="Arial" panose="020B0604020202020204" pitchFamily="34" charset="0"/>
              <a:buChar char="•"/>
            </a:pPr>
            <a:r>
              <a:rPr lang="en-US" dirty="0" smtClean="0"/>
              <a:t>Th</a:t>
            </a:r>
            <a:r>
              <a:rPr lang="en-US" baseline="0" dirty="0" smtClean="0"/>
              <a:t>e node depth B</a:t>
            </a:r>
          </a:p>
          <a:p>
            <a:pPr marL="628650" lvl="1" indent="-171450">
              <a:buFont typeface="Arial" panose="020B0604020202020204" pitchFamily="34" charset="0"/>
              <a:buChar char="•"/>
            </a:pPr>
            <a:r>
              <a:rPr lang="en-US" dirty="0" smtClean="0"/>
              <a:t>The node radius r</a:t>
            </a:r>
          </a:p>
          <a:p>
            <a:pPr marL="628650" lvl="1" indent="-171450">
              <a:buFont typeface="Arial" panose="020B0604020202020204" pitchFamily="34" charset="0"/>
              <a:buChar char="•"/>
            </a:pPr>
            <a:r>
              <a:rPr lang="en-US" dirty="0" smtClean="0"/>
              <a:t>The ligament</a:t>
            </a:r>
            <a:r>
              <a:rPr lang="en-US" baseline="0" dirty="0" smtClean="0"/>
              <a:t> half length L</a:t>
            </a:r>
          </a:p>
          <a:p>
            <a:pPr marL="628650" lvl="1" indent="-171450">
              <a:buFont typeface="Arial" panose="020B0604020202020204" pitchFamily="34" charset="0"/>
              <a:buChar char="•"/>
            </a:pPr>
            <a:r>
              <a:rPr lang="en-US" baseline="0" dirty="0" smtClean="0"/>
              <a:t>The ligament eccentricity e</a:t>
            </a:r>
          </a:p>
          <a:p>
            <a:pPr marL="628650" lvl="1" indent="-171450">
              <a:buFont typeface="Arial" panose="020B0604020202020204" pitchFamily="34" charset="0"/>
              <a:buChar char="•"/>
            </a:pPr>
            <a:r>
              <a:rPr lang="en-US" baseline="0" dirty="0" smtClean="0"/>
              <a:t>The overall thickness t</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10</a:t>
            </a:fld>
            <a:endParaRPr lang="en-GB"/>
          </a:p>
        </p:txBody>
      </p:sp>
    </p:spTree>
    <p:extLst>
      <p:ext uri="{BB962C8B-B14F-4D97-AF65-F5344CB8AC3E}">
        <p14:creationId xmlns:p14="http://schemas.microsoft.com/office/powerpoint/2010/main" val="273459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11</a:t>
            </a:fld>
            <a:endParaRPr lang="en-GB"/>
          </a:p>
        </p:txBody>
      </p:sp>
    </p:spTree>
    <p:extLst>
      <p:ext uri="{BB962C8B-B14F-4D97-AF65-F5344CB8AC3E}">
        <p14:creationId xmlns:p14="http://schemas.microsoft.com/office/powerpoint/2010/main" val="3783007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smtClean="0"/>
              <a:t>Presentation or Chapter Title, Arial Bold 32pt</a:t>
            </a:r>
            <a:endParaRPr lang="en-US" dirty="0"/>
          </a:p>
        </p:txBody>
      </p:sp>
      <p:sp>
        <p:nvSpPr>
          <p:cNvPr id="11" name="Text Placeholder 8"/>
          <p:cNvSpPr>
            <a:spLocks noGrp="1"/>
          </p:cNvSpPr>
          <p:nvPr>
            <p:ph type="body" sz="quarter" idx="11" hasCustomPrompt="1"/>
          </p:nvPr>
        </p:nvSpPr>
        <p:spPr>
          <a:xfrm>
            <a:off x="4871864" y="4149080"/>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smtClean="0"/>
              <a:t>Presenter’s Name and Title, Arial Bold 22pt</a:t>
            </a:r>
            <a:endParaRPr lang="en-US" dirty="0"/>
          </a:p>
        </p:txBody>
      </p:sp>
      <p:sp>
        <p:nvSpPr>
          <p:cNvPr id="13" name="Text Placeholder 8"/>
          <p:cNvSpPr>
            <a:spLocks noGrp="1"/>
          </p:cNvSpPr>
          <p:nvPr>
            <p:ph type="body" sz="quarter" idx="12" hasCustomPrompt="1"/>
          </p:nvPr>
        </p:nvSpPr>
        <p:spPr>
          <a:xfrm>
            <a:off x="4873469" y="5229200"/>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smtClean="0"/>
              <a:t>Date, Arial 20pt</a:t>
            </a:r>
            <a:endParaRPr lang="en-US" dirty="0"/>
          </a:p>
        </p:txBody>
      </p:sp>
      <p:sp>
        <p:nvSpPr>
          <p:cNvPr id="5" name="Text Placeholder 17"/>
          <p:cNvSpPr txBox="1">
            <a:spLocks/>
          </p:cNvSpPr>
          <p:nvPr/>
        </p:nvSpPr>
        <p:spPr>
          <a:xfrm>
            <a:off x="4871864" y="602128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smtClean="0"/>
              <a:t>www.cranfield.ac.uk</a:t>
            </a:r>
            <a:endParaRPr lang="en-GB" sz="2400" b="0"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Tree>
    <p:extLst>
      <p:ext uri="{BB962C8B-B14F-4D97-AF65-F5344CB8AC3E}">
        <p14:creationId xmlns:p14="http://schemas.microsoft.com/office/powerpoint/2010/main" val="3108516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6"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smtClean="0"/>
              <a:t>Sub-header, Arial Bold 22pt</a:t>
            </a:r>
            <a:endParaRPr lang="en-GB" dirty="0"/>
          </a:p>
        </p:txBody>
      </p:sp>
      <p:sp>
        <p:nvSpPr>
          <p:cNvPr id="7" name="Content Placeholder 7"/>
          <p:cNvSpPr>
            <a:spLocks noGrp="1"/>
          </p:cNvSpPr>
          <p:nvPr>
            <p:ph sz="quarter" idx="16"/>
          </p:nvPr>
        </p:nvSpPr>
        <p:spPr>
          <a:xfrm>
            <a:off x="407988" y="2349501"/>
            <a:ext cx="11376025"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406408279"/>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10"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smtClean="0"/>
              <a:t>Image/media area</a:t>
            </a:r>
            <a:endParaRPr lang="en-US" dirty="0"/>
          </a:p>
        </p:txBody>
      </p:sp>
      <p:sp>
        <p:nvSpPr>
          <p:cNvPr id="8" name="Text Placeholder 2"/>
          <p:cNvSpPr>
            <a:spLocks noGrp="1"/>
          </p:cNvSpPr>
          <p:nvPr>
            <p:ph type="body" sz="quarter" idx="15"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smtClean="0"/>
              <a:t>Sub-header, Arial Bold 22pt</a:t>
            </a:r>
            <a:endParaRPr lang="en-GB" dirty="0"/>
          </a:p>
        </p:txBody>
      </p:sp>
      <p:sp>
        <p:nvSpPr>
          <p:cNvPr id="11" name="Content Placeholder 7"/>
          <p:cNvSpPr>
            <a:spLocks noGrp="1"/>
          </p:cNvSpPr>
          <p:nvPr>
            <p:ph sz="quarter" idx="16"/>
          </p:nvPr>
        </p:nvSpPr>
        <p:spPr>
          <a:xfrm>
            <a:off x="407989" y="2349501"/>
            <a:ext cx="6696124"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258134204"/>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13"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8"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smtClean="0"/>
              <a:t>Image/media area</a:t>
            </a:r>
            <a:endParaRPr lang="en-US" dirty="0"/>
          </a:p>
        </p:txBody>
      </p:sp>
      <p:sp>
        <p:nvSpPr>
          <p:cNvPr id="5" name="Content Placeholder 7"/>
          <p:cNvSpPr>
            <a:spLocks noGrp="1"/>
          </p:cNvSpPr>
          <p:nvPr>
            <p:ph sz="quarter" idx="16"/>
          </p:nvPr>
        </p:nvSpPr>
        <p:spPr>
          <a:xfrm>
            <a:off x="407989" y="1412776"/>
            <a:ext cx="6696124"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166127250"/>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11"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5" name="Content Placeholder 7"/>
          <p:cNvSpPr>
            <a:spLocks noGrp="1"/>
          </p:cNvSpPr>
          <p:nvPr>
            <p:ph sz="quarter" idx="16" hasCustomPrompt="1"/>
          </p:nvPr>
        </p:nvSpPr>
        <p:spPr>
          <a:xfrm>
            <a:off x="407988" y="1412776"/>
            <a:ext cx="11376643"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Image/media area</a:t>
            </a:r>
            <a:endParaRPr lang="en-GB" dirty="0"/>
          </a:p>
        </p:txBody>
      </p:sp>
    </p:spTree>
    <p:extLst>
      <p:ext uri="{BB962C8B-B14F-4D97-AF65-F5344CB8AC3E}">
        <p14:creationId xmlns:p14="http://schemas.microsoft.com/office/powerpoint/2010/main" val="4110045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copy, Image">
    <p:spTree>
      <p:nvGrpSpPr>
        <p:cNvPr id="1" name=""/>
        <p:cNvGrpSpPr/>
        <p:nvPr/>
      </p:nvGrpSpPr>
      <p:grpSpPr>
        <a:xfrm>
          <a:off x="0" y="0"/>
          <a:ext cx="0" cy="0"/>
          <a:chOff x="0" y="0"/>
          <a:chExt cx="0" cy="0"/>
        </a:xfrm>
      </p:grpSpPr>
      <p:sp>
        <p:nvSpPr>
          <p:cNvPr id="12" name="Content Placeholder 2"/>
          <p:cNvSpPr>
            <a:spLocks noGrp="1"/>
          </p:cNvSpPr>
          <p:nvPr>
            <p:ph sz="quarter" idx="17" hasCustomPrompt="1"/>
          </p:nvPr>
        </p:nvSpPr>
        <p:spPr>
          <a:xfrm>
            <a:off x="7248525" y="404664"/>
            <a:ext cx="4535488" cy="5760640"/>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smtClean="0"/>
              <a:t>Image/media area</a:t>
            </a:r>
            <a:endParaRPr lang="en-US" dirty="0"/>
          </a:p>
        </p:txBody>
      </p:sp>
      <p:sp>
        <p:nvSpPr>
          <p:cNvPr id="5" name="Content Placeholder 7"/>
          <p:cNvSpPr>
            <a:spLocks noGrp="1"/>
          </p:cNvSpPr>
          <p:nvPr>
            <p:ph sz="quarter" idx="16"/>
          </p:nvPr>
        </p:nvSpPr>
        <p:spPr>
          <a:xfrm>
            <a:off x="407989" y="404664"/>
            <a:ext cx="6552108" cy="576064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2462980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rea">
    <p:spTree>
      <p:nvGrpSpPr>
        <p:cNvPr id="1" name=""/>
        <p:cNvGrpSpPr/>
        <p:nvPr/>
      </p:nvGrpSpPr>
      <p:grpSpPr>
        <a:xfrm>
          <a:off x="0" y="0"/>
          <a:ext cx="0" cy="0"/>
          <a:chOff x="0" y="0"/>
          <a:chExt cx="0" cy="0"/>
        </a:xfrm>
      </p:grpSpPr>
      <p:sp>
        <p:nvSpPr>
          <p:cNvPr id="3" name="Content Placeholder 7"/>
          <p:cNvSpPr>
            <a:spLocks noGrp="1"/>
          </p:cNvSpPr>
          <p:nvPr>
            <p:ph sz="quarter" idx="17" hasCustomPrompt="1"/>
          </p:nvPr>
        </p:nvSpPr>
        <p:spPr>
          <a:xfrm>
            <a:off x="407988" y="404664"/>
            <a:ext cx="1137664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Image/media area</a:t>
            </a:r>
            <a:endParaRPr lang="en-GB" dirty="0"/>
          </a:p>
        </p:txBody>
      </p:sp>
    </p:spTree>
    <p:extLst>
      <p:ext uri="{BB962C8B-B14F-4D97-AF65-F5344CB8AC3E}">
        <p14:creationId xmlns:p14="http://schemas.microsoft.com/office/powerpoint/2010/main" val="33156884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images">
    <p:spTree>
      <p:nvGrpSpPr>
        <p:cNvPr id="1" name=""/>
        <p:cNvGrpSpPr/>
        <p:nvPr/>
      </p:nvGrpSpPr>
      <p:grpSpPr>
        <a:xfrm>
          <a:off x="0" y="0"/>
          <a:ext cx="0" cy="0"/>
          <a:chOff x="0" y="0"/>
          <a:chExt cx="0" cy="0"/>
        </a:xfrm>
      </p:grpSpPr>
      <p:sp>
        <p:nvSpPr>
          <p:cNvPr id="6" name="Content Placeholder 7"/>
          <p:cNvSpPr>
            <a:spLocks noGrp="1"/>
          </p:cNvSpPr>
          <p:nvPr>
            <p:ph sz="quarter" idx="17" hasCustomPrompt="1"/>
          </p:nvPr>
        </p:nvSpPr>
        <p:spPr>
          <a:xfrm>
            <a:off x="40798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Image/media area</a:t>
            </a:r>
            <a:endParaRPr lang="en-GB" dirty="0"/>
          </a:p>
        </p:txBody>
      </p:sp>
      <p:sp>
        <p:nvSpPr>
          <p:cNvPr id="9" name="Content Placeholder 7"/>
          <p:cNvSpPr>
            <a:spLocks noGrp="1"/>
          </p:cNvSpPr>
          <p:nvPr>
            <p:ph sz="quarter" idx="20" hasCustomPrompt="1"/>
          </p:nvPr>
        </p:nvSpPr>
        <p:spPr>
          <a:xfrm>
            <a:off x="616800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Image/media area</a:t>
            </a:r>
            <a:endParaRPr lang="en-GB" dirty="0"/>
          </a:p>
        </p:txBody>
      </p:sp>
    </p:spTree>
    <p:extLst>
      <p:ext uri="{BB962C8B-B14F-4D97-AF65-F5344CB8AC3E}">
        <p14:creationId xmlns:p14="http://schemas.microsoft.com/office/powerpoint/2010/main" val="10356907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902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13" name="TextBox 12"/>
          <p:cNvSpPr txBox="1"/>
          <p:nvPr userDrawn="1"/>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smtClean="0">
                <a:solidFill>
                  <a:srgbClr val="0C406D"/>
                </a:solidFill>
                <a:latin typeface="Arial" charset="0"/>
                <a:ea typeface="Arial" charset="0"/>
                <a:cs typeface="Arial" charset="0"/>
              </a:rPr>
              <a:t>www.cranfield.ac.uk</a:t>
            </a:r>
            <a:endParaRPr lang="en-GB" sz="4400" b="1" dirty="0" smtClean="0">
              <a:solidFill>
                <a:srgbClr val="0C406D"/>
              </a:solidFill>
              <a:latin typeface="Arial" charset="0"/>
              <a:ea typeface="Arial" charset="0"/>
              <a:cs typeface="Arial" charset="0"/>
            </a:endParaRPr>
          </a:p>
        </p:txBody>
      </p:sp>
      <p:sp>
        <p:nvSpPr>
          <p:cNvPr id="15" name="TextBox 14"/>
          <p:cNvSpPr txBox="1"/>
          <p:nvPr userDrawn="1"/>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smtClean="0">
                <a:solidFill>
                  <a:srgbClr val="0099C4"/>
                </a:solidFill>
                <a:latin typeface="Arial" charset="0"/>
                <a:ea typeface="Arial" charset="0"/>
                <a:cs typeface="Arial" charset="0"/>
              </a:rPr>
              <a:t>T: +44 (0)1234 750111</a:t>
            </a:r>
            <a:endParaRPr lang="en-US" sz="4000" b="1" dirty="0" smtClean="0">
              <a:solidFill>
                <a:srgbClr val="0099C4"/>
              </a:solidFill>
              <a:latin typeface="Arial" charset="0"/>
              <a:ea typeface="Arial" charset="0"/>
              <a:cs typeface="Arial" charset="0"/>
            </a:endParaRPr>
          </a:p>
        </p:txBody>
      </p:sp>
      <p:sp>
        <p:nvSpPr>
          <p:cNvPr id="11" name="Rectangle 10"/>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14409420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 Body copy">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1559496" y="404664"/>
            <a:ext cx="10225136"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7"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smtClean="0"/>
              <a:t>Sub-header, Arial Bold 22pt</a:t>
            </a:r>
            <a:endParaRPr lang="en-GB" dirty="0"/>
          </a:p>
        </p:txBody>
      </p:sp>
      <p:sp>
        <p:nvSpPr>
          <p:cNvPr id="11" name="Content Placeholder 7"/>
          <p:cNvSpPr>
            <a:spLocks noGrp="1"/>
          </p:cNvSpPr>
          <p:nvPr>
            <p:ph sz="quarter" idx="16"/>
          </p:nvPr>
        </p:nvSpPr>
        <p:spPr>
          <a:xfrm>
            <a:off x="407988" y="2349500"/>
            <a:ext cx="11376025"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765555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Body copy, Image">
    <p:spTree>
      <p:nvGrpSpPr>
        <p:cNvPr id="1" name=""/>
        <p:cNvGrpSpPr/>
        <p:nvPr/>
      </p:nvGrpSpPr>
      <p:grpSpPr>
        <a:xfrm>
          <a:off x="0" y="0"/>
          <a:ext cx="0" cy="0"/>
          <a:chOff x="0" y="0"/>
          <a:chExt cx="0" cy="0"/>
        </a:xfrm>
      </p:grpSpPr>
      <p:sp>
        <p:nvSpPr>
          <p:cNvPr id="6" name="Text Placeholder 8"/>
          <p:cNvSpPr>
            <a:spLocks noGrp="1"/>
          </p:cNvSpPr>
          <p:nvPr>
            <p:ph type="body" sz="quarter" idx="15" hasCustomPrompt="1"/>
          </p:nvPr>
        </p:nvSpPr>
        <p:spPr>
          <a:xfrm>
            <a:off x="1559496" y="404664"/>
            <a:ext cx="10225136"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11" name="Content Placeholder 2"/>
          <p:cNvSpPr>
            <a:spLocks noGrp="1"/>
          </p:cNvSpPr>
          <p:nvPr>
            <p:ph sz="quarter" idx="17"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smtClean="0"/>
              <a:t>Image/media area</a:t>
            </a:r>
            <a:endParaRPr lang="en-US" dirty="0"/>
          </a:p>
        </p:txBody>
      </p:sp>
      <p:sp>
        <p:nvSpPr>
          <p:cNvPr id="14" name="Text Placeholder 2"/>
          <p:cNvSpPr>
            <a:spLocks noGrp="1"/>
          </p:cNvSpPr>
          <p:nvPr>
            <p:ph type="body" sz="quarter" idx="18"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smtClean="0"/>
              <a:t>Sub-header, Arial Bold 22pt</a:t>
            </a:r>
            <a:endParaRPr lang="en-GB" dirty="0"/>
          </a:p>
        </p:txBody>
      </p:sp>
      <p:sp>
        <p:nvSpPr>
          <p:cNvPr id="15" name="Content Placeholder 7"/>
          <p:cNvSpPr>
            <a:spLocks noGrp="1"/>
          </p:cNvSpPr>
          <p:nvPr>
            <p:ph sz="quarter" idx="16"/>
          </p:nvPr>
        </p:nvSpPr>
        <p:spPr>
          <a:xfrm>
            <a:off x="407989" y="2349500"/>
            <a:ext cx="6696124"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7718055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Body copy, Image">
    <p:spTree>
      <p:nvGrpSpPr>
        <p:cNvPr id="1" name=""/>
        <p:cNvGrpSpPr/>
        <p:nvPr/>
      </p:nvGrpSpPr>
      <p:grpSpPr>
        <a:xfrm>
          <a:off x="0" y="0"/>
          <a:ext cx="0" cy="0"/>
          <a:chOff x="0" y="0"/>
          <a:chExt cx="0" cy="0"/>
        </a:xfrm>
      </p:grpSpPr>
      <p:sp>
        <p:nvSpPr>
          <p:cNvPr id="5" name="Text Placeholder 8"/>
          <p:cNvSpPr>
            <a:spLocks noGrp="1"/>
          </p:cNvSpPr>
          <p:nvPr>
            <p:ph type="body" sz="quarter" idx="16" hasCustomPrompt="1"/>
          </p:nvPr>
        </p:nvSpPr>
        <p:spPr>
          <a:xfrm>
            <a:off x="1559496" y="404664"/>
            <a:ext cx="10225136"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7" name="Content Placeholder 2"/>
          <p:cNvSpPr>
            <a:spLocks noGrp="1"/>
          </p:cNvSpPr>
          <p:nvPr>
            <p:ph sz="quarter" idx="18"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smtClean="0"/>
              <a:t>Image/media area</a:t>
            </a:r>
            <a:endParaRPr lang="en-US" dirty="0"/>
          </a:p>
        </p:txBody>
      </p:sp>
      <p:sp>
        <p:nvSpPr>
          <p:cNvPr id="9" name="Content Placeholder 7"/>
          <p:cNvSpPr>
            <a:spLocks noGrp="1"/>
          </p:cNvSpPr>
          <p:nvPr>
            <p:ph sz="quarter" idx="20"/>
          </p:nvPr>
        </p:nvSpPr>
        <p:spPr>
          <a:xfrm>
            <a:off x="407989" y="1412776"/>
            <a:ext cx="6696124" cy="489594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59531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Large image area">
    <p:spTree>
      <p:nvGrpSpPr>
        <p:cNvPr id="1" name=""/>
        <p:cNvGrpSpPr/>
        <p:nvPr/>
      </p:nvGrpSpPr>
      <p:grpSpPr>
        <a:xfrm>
          <a:off x="0" y="0"/>
          <a:ext cx="0" cy="0"/>
          <a:chOff x="0" y="0"/>
          <a:chExt cx="0" cy="0"/>
        </a:xfrm>
      </p:grpSpPr>
      <p:sp>
        <p:nvSpPr>
          <p:cNvPr id="3" name="Text Placeholder 8"/>
          <p:cNvSpPr>
            <a:spLocks noGrp="1"/>
          </p:cNvSpPr>
          <p:nvPr>
            <p:ph type="body" sz="quarter" idx="17" hasCustomPrompt="1"/>
          </p:nvPr>
        </p:nvSpPr>
        <p:spPr>
          <a:xfrm>
            <a:off x="1559496" y="404664"/>
            <a:ext cx="10225136"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6" name="Content Placeholder 7"/>
          <p:cNvSpPr>
            <a:spLocks noGrp="1"/>
          </p:cNvSpPr>
          <p:nvPr>
            <p:ph sz="quarter" idx="16" hasCustomPrompt="1"/>
          </p:nvPr>
        </p:nvSpPr>
        <p:spPr>
          <a:xfrm>
            <a:off x="407988" y="1412776"/>
            <a:ext cx="11376643" cy="4895949"/>
          </a:xfrm>
          <a:prstGeom prst="rect">
            <a:avLst/>
          </a:prstGeom>
        </p:spPr>
        <p:txBody>
          <a:bodyPr/>
          <a:lstStyle>
            <a:lvl1pPr>
              <a:lnSpc>
                <a:spcPct val="100000"/>
              </a:lnSpc>
              <a:defRPr/>
            </a:lvl1pPr>
          </a:lstStyle>
          <a:p>
            <a:pPr lvl="0"/>
            <a:r>
              <a:rPr lang="en-US" dirty="0" smtClean="0"/>
              <a:t>Image/media area</a:t>
            </a:r>
            <a:endParaRPr lang="en-GB" dirty="0"/>
          </a:p>
        </p:txBody>
      </p:sp>
    </p:spTree>
    <p:extLst>
      <p:ext uri="{BB962C8B-B14F-4D97-AF65-F5344CB8AC3E}">
        <p14:creationId xmlns:p14="http://schemas.microsoft.com/office/powerpoint/2010/main" val="242085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Image">
    <p:spTree>
      <p:nvGrpSpPr>
        <p:cNvPr id="1" name=""/>
        <p:cNvGrpSpPr/>
        <p:nvPr/>
      </p:nvGrpSpPr>
      <p:grpSpPr>
        <a:xfrm>
          <a:off x="0" y="0"/>
          <a:ext cx="0" cy="0"/>
          <a:chOff x="0" y="0"/>
          <a:chExt cx="0" cy="0"/>
        </a:xfrm>
      </p:grpSpPr>
      <p:sp>
        <p:nvSpPr>
          <p:cNvPr id="8" name="Text Placeholder 8"/>
          <p:cNvSpPr>
            <a:spLocks noGrp="1"/>
          </p:cNvSpPr>
          <p:nvPr>
            <p:ph type="body" sz="quarter" idx="20" hasCustomPrompt="1"/>
          </p:nvPr>
        </p:nvSpPr>
        <p:spPr>
          <a:xfrm>
            <a:off x="1559496" y="404664"/>
            <a:ext cx="10225136"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smtClean="0"/>
              <a:t>Slide Title, Arial Bold 28pt</a:t>
            </a:r>
            <a:endParaRPr lang="en-GB" dirty="0" smtClean="0"/>
          </a:p>
        </p:txBody>
      </p:sp>
      <p:sp>
        <p:nvSpPr>
          <p:cNvPr id="7" name="Content Placeholder 7"/>
          <p:cNvSpPr>
            <a:spLocks noGrp="1"/>
          </p:cNvSpPr>
          <p:nvPr>
            <p:ph sz="quarter" idx="16" hasCustomPrompt="1"/>
          </p:nvPr>
        </p:nvSpPr>
        <p:spPr>
          <a:xfrm>
            <a:off x="407989" y="1412776"/>
            <a:ext cx="5616004" cy="4895949"/>
          </a:xfrm>
          <a:prstGeom prst="rect">
            <a:avLst/>
          </a:prstGeom>
        </p:spPr>
        <p:txBody>
          <a:bodyPr/>
          <a:lstStyle>
            <a:lvl1pPr>
              <a:lnSpc>
                <a:spcPct val="100000"/>
              </a:lnSpc>
              <a:defRPr/>
            </a:lvl1pPr>
          </a:lstStyle>
          <a:p>
            <a:pPr lvl="0"/>
            <a:r>
              <a:rPr lang="en-US" dirty="0" smtClean="0"/>
              <a:t>Image/media area</a:t>
            </a:r>
            <a:endParaRPr lang="en-GB" dirty="0"/>
          </a:p>
        </p:txBody>
      </p:sp>
      <p:sp>
        <p:nvSpPr>
          <p:cNvPr id="10" name="Content Placeholder 7"/>
          <p:cNvSpPr>
            <a:spLocks noGrp="1"/>
          </p:cNvSpPr>
          <p:nvPr>
            <p:ph sz="quarter" idx="22" hasCustomPrompt="1"/>
          </p:nvPr>
        </p:nvSpPr>
        <p:spPr>
          <a:xfrm>
            <a:off x="6168008" y="1412776"/>
            <a:ext cx="5616004" cy="4895949"/>
          </a:xfrm>
          <a:prstGeom prst="rect">
            <a:avLst/>
          </a:prstGeom>
        </p:spPr>
        <p:txBody>
          <a:bodyPr/>
          <a:lstStyle>
            <a:lvl1pPr>
              <a:lnSpc>
                <a:spcPct val="100000"/>
              </a:lnSpc>
              <a:defRPr/>
            </a:lvl1pPr>
          </a:lstStyle>
          <a:p>
            <a:pPr lvl="0"/>
            <a:r>
              <a:rPr lang="en-US" dirty="0" smtClean="0"/>
              <a:t>Image/media area</a:t>
            </a:r>
            <a:endParaRPr lang="en-GB" dirty="0"/>
          </a:p>
        </p:txBody>
      </p:sp>
    </p:spTree>
    <p:extLst>
      <p:ext uri="{BB962C8B-B14F-4D97-AF65-F5344CB8AC3E}">
        <p14:creationId xmlns:p14="http://schemas.microsoft.com/office/powerpoint/2010/main" val="139504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96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8" name="TextBox 7"/>
          <p:cNvSpPr txBox="1"/>
          <p:nvPr/>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smtClean="0">
                <a:solidFill>
                  <a:srgbClr val="0C406D"/>
                </a:solidFill>
                <a:latin typeface="Arial" charset="0"/>
                <a:ea typeface="Arial" charset="0"/>
                <a:cs typeface="Arial" charset="0"/>
              </a:rPr>
              <a:t>www.cranfield.ac.uk</a:t>
            </a:r>
            <a:endParaRPr lang="en-GB" sz="4400" b="1" dirty="0" smtClean="0">
              <a:solidFill>
                <a:srgbClr val="0C406D"/>
              </a:solidFill>
              <a:latin typeface="Arial" charset="0"/>
              <a:ea typeface="Arial" charset="0"/>
              <a:cs typeface="Arial" charset="0"/>
            </a:endParaRPr>
          </a:p>
        </p:txBody>
      </p:sp>
      <p:sp>
        <p:nvSpPr>
          <p:cNvPr id="10" name="TextBox 9"/>
          <p:cNvSpPr txBox="1"/>
          <p:nvPr/>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smtClean="0">
                <a:solidFill>
                  <a:srgbClr val="0099C4"/>
                </a:solidFill>
                <a:latin typeface="Arial" charset="0"/>
                <a:ea typeface="Arial" charset="0"/>
                <a:cs typeface="Arial" charset="0"/>
              </a:rPr>
              <a:t>T: +44 (0)1234 750111</a:t>
            </a:r>
            <a:endParaRPr lang="en-US" sz="4000" b="1" dirty="0" smtClean="0">
              <a:solidFill>
                <a:srgbClr val="0099C4"/>
              </a:solidFill>
              <a:latin typeface="Arial" charset="0"/>
              <a:ea typeface="Arial" charset="0"/>
              <a:cs typeface="Arial" charset="0"/>
            </a:endParaRPr>
          </a:p>
        </p:txBody>
      </p:sp>
    </p:spTree>
    <p:extLst>
      <p:ext uri="{BB962C8B-B14F-4D97-AF65-F5344CB8AC3E}">
        <p14:creationId xmlns:p14="http://schemas.microsoft.com/office/powerpoint/2010/main" val="239685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smtClean="0"/>
              <a:t>Presentation or Chapter Title, Arial Bold 32pt</a:t>
            </a:r>
            <a:endParaRPr lang="en-US" dirty="0"/>
          </a:p>
        </p:txBody>
      </p:sp>
      <p:sp>
        <p:nvSpPr>
          <p:cNvPr id="11" name="Text Placeholder 8"/>
          <p:cNvSpPr>
            <a:spLocks noGrp="1"/>
          </p:cNvSpPr>
          <p:nvPr>
            <p:ph type="body" sz="quarter" idx="11" hasCustomPrompt="1"/>
          </p:nvPr>
        </p:nvSpPr>
        <p:spPr>
          <a:xfrm>
            <a:off x="4871864" y="4005064"/>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smtClean="0"/>
              <a:t>Presenter’s Name and Title, Arial Bold 22pt</a:t>
            </a:r>
            <a:endParaRPr lang="en-US" dirty="0"/>
          </a:p>
        </p:txBody>
      </p:sp>
      <p:sp>
        <p:nvSpPr>
          <p:cNvPr id="13" name="Text Placeholder 8"/>
          <p:cNvSpPr>
            <a:spLocks noGrp="1"/>
          </p:cNvSpPr>
          <p:nvPr>
            <p:ph type="body" sz="quarter" idx="12" hasCustomPrompt="1"/>
          </p:nvPr>
        </p:nvSpPr>
        <p:spPr>
          <a:xfrm>
            <a:off x="4873469" y="4941168"/>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smtClean="0"/>
              <a:t>Date, Arial 20pt</a:t>
            </a:r>
            <a:endParaRPr lang="en-US" dirty="0"/>
          </a:p>
        </p:txBody>
      </p:sp>
      <p:sp>
        <p:nvSpPr>
          <p:cNvPr id="5" name="Text Placeholder 17"/>
          <p:cNvSpPr txBox="1">
            <a:spLocks/>
          </p:cNvSpPr>
          <p:nvPr userDrawn="1"/>
        </p:nvSpPr>
        <p:spPr>
          <a:xfrm>
            <a:off x="4871864" y="566124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smtClean="0"/>
              <a:t>www.cranfield.ac.uk</a:t>
            </a:r>
            <a:endParaRPr lang="en-GB" sz="2400" b="0" dirty="0" smtClean="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
        <p:nvSpPr>
          <p:cNvPr id="8" name="Rectangle 7"/>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32887644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8800" y="403200"/>
            <a:ext cx="10224000" cy="864000"/>
          </a:xfrm>
          <a:prstGeom prst="rect">
            <a:avLst/>
          </a:prstGeom>
        </p:spPr>
        <p:txBody>
          <a:bodyPr vert="horz" lIns="91440" tIns="45720" rIns="91440" bIns="45720" rtlCol="0" anchor="ctr">
            <a:normAutofit/>
          </a:bodyPr>
          <a:lstStyle/>
          <a:p>
            <a:r>
              <a:rPr lang="en-US" dirty="0" smtClean="0"/>
              <a:t>Slide Title, Arial Bold 28pt</a:t>
            </a:r>
            <a:endParaRPr lang="en-GB" dirty="0"/>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0000" y="324000"/>
            <a:ext cx="972000" cy="972000"/>
          </a:xfrm>
          <a:prstGeom prst="rect">
            <a:avLst/>
          </a:prstGeom>
        </p:spPr>
      </p:pic>
      <p:sp>
        <p:nvSpPr>
          <p:cNvPr id="8" name="Footer Placeholder 4"/>
          <p:cNvSpPr txBox="1">
            <a:spLocks/>
          </p:cNvSpPr>
          <p:nvPr/>
        </p:nvSpPr>
        <p:spPr>
          <a:xfrm>
            <a:off x="5843972" y="6414382"/>
            <a:ext cx="504056" cy="32698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rgbClr val="0C406D"/>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pPr algn="ctr"/>
              <a:t>‹#›</a:t>
            </a:fld>
            <a:endParaRPr lang="en-US" dirty="0"/>
          </a:p>
        </p:txBody>
      </p:sp>
    </p:spTree>
    <p:extLst>
      <p:ext uri="{BB962C8B-B14F-4D97-AF65-F5344CB8AC3E}">
        <p14:creationId xmlns:p14="http://schemas.microsoft.com/office/powerpoint/2010/main" val="574775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800" y="403200"/>
            <a:ext cx="11376000" cy="864000"/>
          </a:xfrm>
          <a:prstGeom prst="rect">
            <a:avLst/>
          </a:prstGeom>
        </p:spPr>
        <p:txBody>
          <a:bodyPr vert="horz" lIns="91440" tIns="45720" rIns="91440" bIns="45720" rtlCol="0" anchor="ctr">
            <a:normAutofit/>
          </a:bodyPr>
          <a:lstStyle/>
          <a:p>
            <a:r>
              <a:rPr lang="en-US" dirty="0" smtClean="0"/>
              <a:t>Slide Title, Arial Bold 28pt</a:t>
            </a:r>
            <a:endParaRPr lang="en-GB" dirty="0"/>
          </a:p>
        </p:txBody>
      </p:sp>
      <p:sp>
        <p:nvSpPr>
          <p:cNvPr id="13" name="Rectangle 12"/>
          <p:cNvSpPr/>
          <p:nvPr/>
        </p:nvSpPr>
        <p:spPr>
          <a:xfrm>
            <a:off x="0" y="6309320"/>
            <a:ext cx="1219200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4" name="TextBox 13"/>
          <p:cNvSpPr txBox="1"/>
          <p:nvPr/>
        </p:nvSpPr>
        <p:spPr>
          <a:xfrm>
            <a:off x="8904312" y="6414383"/>
            <a:ext cx="2880320" cy="338554"/>
          </a:xfrm>
          <a:prstGeom prst="rect">
            <a:avLst/>
          </a:prstGeom>
          <a:noFill/>
        </p:spPr>
        <p:txBody>
          <a:bodyPr wrap="square" rtlCol="0">
            <a:spAutoFit/>
          </a:bodyPr>
          <a:lstStyle/>
          <a:p>
            <a:pPr algn="r"/>
            <a:r>
              <a:rPr lang="en-US" sz="1600" dirty="0" smtClean="0">
                <a:solidFill>
                  <a:prstClr val="white"/>
                </a:solidFill>
                <a:latin typeface="Arial" charset="0"/>
                <a:ea typeface="Arial" charset="0"/>
                <a:cs typeface="Arial" charset="0"/>
              </a:rPr>
              <a:t>© </a:t>
            </a:r>
            <a:r>
              <a:rPr lang="en-US" sz="1600" dirty="0" err="1" smtClean="0">
                <a:solidFill>
                  <a:prstClr val="white"/>
                </a:solidFill>
                <a:latin typeface="Arial" charset="0"/>
                <a:ea typeface="Arial" charset="0"/>
                <a:cs typeface="Arial" charset="0"/>
              </a:rPr>
              <a:t>Cranfield</a:t>
            </a:r>
            <a:r>
              <a:rPr lang="en-US" sz="1600" dirty="0" smtClean="0">
                <a:solidFill>
                  <a:prstClr val="white"/>
                </a:solidFill>
                <a:latin typeface="Arial" charset="0"/>
                <a:ea typeface="Arial" charset="0"/>
                <a:cs typeface="Arial" charset="0"/>
              </a:rPr>
              <a:t> University 2017</a:t>
            </a:r>
            <a:endParaRPr lang="en-US" sz="1600" dirty="0">
              <a:solidFill>
                <a:prstClr val="white"/>
              </a:solidFill>
              <a:latin typeface="Arial" charset="0"/>
              <a:ea typeface="Arial" charset="0"/>
              <a:cs typeface="Arial" charset="0"/>
            </a:endParaRPr>
          </a:p>
        </p:txBody>
      </p:sp>
      <p:sp>
        <p:nvSpPr>
          <p:cNvPr id="15" name="Footer Placeholder 16"/>
          <p:cNvSpPr txBox="1">
            <a:spLocks/>
          </p:cNvSpPr>
          <p:nvPr/>
        </p:nvSpPr>
        <p:spPr>
          <a:xfrm>
            <a:off x="4038600" y="6414383"/>
            <a:ext cx="4114800" cy="307092"/>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36671076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MSc Thesis:</a:t>
            </a:r>
          </a:p>
          <a:p>
            <a:r>
              <a:rPr lang="en-US" dirty="0" smtClean="0"/>
              <a:t>Bending-Twist </a:t>
            </a:r>
            <a:r>
              <a:rPr lang="en-US" dirty="0"/>
              <a:t>Shape Adaptation of Wings by</a:t>
            </a:r>
            <a:br>
              <a:rPr lang="en-US" dirty="0"/>
            </a:br>
            <a:r>
              <a:rPr lang="en-US" dirty="0"/>
              <a:t>Compliant Chiral Spar Design</a:t>
            </a:r>
            <a:endParaRPr lang="en-GB" dirty="0"/>
          </a:p>
        </p:txBody>
      </p:sp>
      <p:sp>
        <p:nvSpPr>
          <p:cNvPr id="3" name="Text Placeholder 2"/>
          <p:cNvSpPr>
            <a:spLocks noGrp="1"/>
          </p:cNvSpPr>
          <p:nvPr>
            <p:ph type="body" sz="quarter" idx="11"/>
          </p:nvPr>
        </p:nvSpPr>
        <p:spPr/>
        <p:txBody>
          <a:bodyPr/>
          <a:lstStyle/>
          <a:p>
            <a:r>
              <a:rPr lang="en-GB" dirty="0" smtClean="0"/>
              <a:t>Alejandro Valverde L</a:t>
            </a:r>
            <a:r>
              <a:rPr lang="es-ES" dirty="0" err="1" smtClean="0"/>
              <a:t>ópez</a:t>
            </a:r>
            <a:endParaRPr lang="es-ES" dirty="0" smtClean="0"/>
          </a:p>
          <a:p>
            <a:r>
              <a:rPr lang="es-ES" dirty="0" smtClean="0"/>
              <a:t>Supervisor: Dr. </a:t>
            </a:r>
            <a:r>
              <a:rPr lang="es-ES" dirty="0" err="1" smtClean="0"/>
              <a:t>Simon</a:t>
            </a:r>
            <a:r>
              <a:rPr lang="es-ES" dirty="0" smtClean="0"/>
              <a:t> Prince</a:t>
            </a:r>
            <a:endParaRPr lang="en-GB" dirty="0"/>
          </a:p>
        </p:txBody>
      </p:sp>
      <p:sp>
        <p:nvSpPr>
          <p:cNvPr id="4" name="Text Placeholder 3"/>
          <p:cNvSpPr>
            <a:spLocks noGrp="1"/>
          </p:cNvSpPr>
          <p:nvPr>
            <p:ph type="body" sz="quarter" idx="12"/>
          </p:nvPr>
        </p:nvSpPr>
        <p:spPr/>
        <p:txBody>
          <a:bodyPr/>
          <a:lstStyle/>
          <a:p>
            <a:r>
              <a:rPr lang="es-ES" dirty="0" smtClean="0"/>
              <a:t>04.09.2017</a:t>
            </a: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885" y="5229200"/>
            <a:ext cx="3735230" cy="1001664"/>
          </a:xfrm>
          <a:prstGeom prst="rect">
            <a:avLst/>
          </a:prstGeom>
        </p:spPr>
      </p:pic>
    </p:spTree>
    <p:extLst>
      <p:ext uri="{BB962C8B-B14F-4D97-AF65-F5344CB8AC3E}">
        <p14:creationId xmlns:p14="http://schemas.microsoft.com/office/powerpoint/2010/main" val="4147662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structure description</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314224" y="1848454"/>
            <a:ext cx="5826414" cy="3994972"/>
          </a:xfrm>
          <a:prstGeom prst="rect">
            <a:avLst/>
          </a:prstGeom>
        </p:spPr>
      </p:pic>
      <p:sp>
        <p:nvSpPr>
          <p:cNvPr id="9" name="TextBox 8"/>
          <p:cNvSpPr txBox="1"/>
          <p:nvPr/>
        </p:nvSpPr>
        <p:spPr>
          <a:xfrm>
            <a:off x="500523" y="5982110"/>
            <a:ext cx="5453816" cy="307777"/>
          </a:xfrm>
          <a:prstGeom prst="rect">
            <a:avLst/>
          </a:prstGeom>
          <a:noFill/>
        </p:spPr>
        <p:txBody>
          <a:bodyPr wrap="square" rtlCol="0">
            <a:spAutoFit/>
          </a:bodyPr>
          <a:lstStyle/>
          <a:p>
            <a:pPr algn="ctr"/>
            <a:r>
              <a:rPr lang="en-US" sz="1400" b="1" dirty="0"/>
              <a:t>Fig 15</a:t>
            </a:r>
            <a:r>
              <a:rPr lang="en-US" sz="1400" dirty="0"/>
              <a:t>:  Internal parameters for the chiral structure design</a:t>
            </a:r>
          </a:p>
        </p:txBody>
      </p:sp>
      <p:grpSp>
        <p:nvGrpSpPr>
          <p:cNvPr id="10" name="Group 9"/>
          <p:cNvGrpSpPr/>
          <p:nvPr/>
        </p:nvGrpSpPr>
        <p:grpSpPr>
          <a:xfrm>
            <a:off x="6818033" y="918827"/>
            <a:ext cx="4965980" cy="2741888"/>
            <a:chOff x="6850722" y="741590"/>
            <a:chExt cx="4498157" cy="2483586"/>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893332" y="741590"/>
              <a:ext cx="3966900" cy="2196636"/>
            </a:xfrm>
            <a:prstGeom prst="rect">
              <a:avLst/>
            </a:prstGeom>
          </p:spPr>
        </p:pic>
        <p:sp>
          <p:nvSpPr>
            <p:cNvPr id="16" name="TextBox 15"/>
            <p:cNvSpPr txBox="1"/>
            <p:nvPr/>
          </p:nvSpPr>
          <p:spPr>
            <a:xfrm>
              <a:off x="6850722" y="2946393"/>
              <a:ext cx="4498157" cy="278783"/>
            </a:xfrm>
            <a:prstGeom prst="rect">
              <a:avLst/>
            </a:prstGeom>
            <a:noFill/>
          </p:spPr>
          <p:txBody>
            <a:bodyPr wrap="square" rtlCol="0">
              <a:spAutoFit/>
            </a:bodyPr>
            <a:lstStyle/>
            <a:p>
              <a:pPr algn="ctr"/>
              <a:r>
                <a:rPr lang="en-US" sz="1400" b="1" dirty="0"/>
                <a:t>Fig 16</a:t>
              </a:r>
              <a:r>
                <a:rPr lang="en-US" sz="1400" dirty="0"/>
                <a:t>:  Division of the chiral structure in N and M unit cells</a:t>
              </a:r>
            </a:p>
          </p:txBody>
        </p:sp>
      </p:grpSp>
      <p:grpSp>
        <p:nvGrpSpPr>
          <p:cNvPr id="17" name="Group 16"/>
          <p:cNvGrpSpPr/>
          <p:nvPr/>
        </p:nvGrpSpPr>
        <p:grpSpPr>
          <a:xfrm>
            <a:off x="6563782" y="3816580"/>
            <a:ext cx="4986321" cy="2838042"/>
            <a:chOff x="6850724" y="3489171"/>
            <a:chExt cx="4498157" cy="2560196"/>
          </a:xfrm>
        </p:grpSpPr>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850724" y="5771722"/>
              <a:ext cx="4498157" cy="277645"/>
            </a:xfrm>
            <a:prstGeom prst="rect">
              <a:avLst/>
            </a:prstGeom>
            <a:noFill/>
          </p:spPr>
          <p:txBody>
            <a:bodyPr wrap="square" rtlCol="0">
              <a:spAutoFit/>
            </a:bodyPr>
            <a:lstStyle/>
            <a:p>
              <a:pPr algn="ctr"/>
              <a:r>
                <a:rPr lang="en-US" sz="1400" b="1" dirty="0"/>
                <a:t>Fig 17</a:t>
              </a:r>
              <a:r>
                <a:rPr lang="en-US" sz="1400" dirty="0"/>
                <a:t>:  Parameters used in the chiral structure lattice design</a:t>
              </a:r>
            </a:p>
          </p:txBody>
        </p:sp>
      </p:grpSp>
    </p:spTree>
    <p:extLst>
      <p:ext uri="{BB962C8B-B14F-4D97-AF65-F5344CB8AC3E}">
        <p14:creationId xmlns:p14="http://schemas.microsoft.com/office/powerpoint/2010/main" val="4066452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Wing-box in C-profile and ribs</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62077" y="6130533"/>
            <a:ext cx="6022721" cy="307777"/>
          </a:xfrm>
          <a:prstGeom prst="rect">
            <a:avLst/>
          </a:prstGeom>
          <a:noFill/>
        </p:spPr>
        <p:txBody>
          <a:bodyPr wrap="square" rtlCol="0">
            <a:spAutoFit/>
          </a:bodyPr>
          <a:lstStyle/>
          <a:p>
            <a:pPr algn="ctr"/>
            <a:r>
              <a:rPr lang="en-US" sz="1400" b="1" dirty="0"/>
              <a:t>Fig 19</a:t>
            </a:r>
            <a:r>
              <a:rPr lang="en-US" sz="1400" dirty="0"/>
              <a:t>:  Parameters used in the chiral structure lattice design</a:t>
            </a:r>
          </a:p>
        </p:txBody>
      </p:sp>
      <p:sp>
        <p:nvSpPr>
          <p:cNvPr id="21" name="TextBox 20"/>
          <p:cNvSpPr txBox="1"/>
          <p:nvPr/>
        </p:nvSpPr>
        <p:spPr>
          <a:xfrm>
            <a:off x="827027" y="3732311"/>
            <a:ext cx="5892822" cy="307777"/>
          </a:xfrm>
          <a:prstGeom prst="rect">
            <a:avLst/>
          </a:prstGeom>
          <a:noFill/>
        </p:spPr>
        <p:txBody>
          <a:bodyPr wrap="square" rtlCol="0">
            <a:spAutoFit/>
          </a:bodyPr>
          <a:lstStyle/>
          <a:p>
            <a:pPr algn="ctr"/>
            <a:r>
              <a:rPr lang="en-US" sz="1400" b="1" dirty="0"/>
              <a:t>Fig 18</a:t>
            </a:r>
            <a:r>
              <a:rPr lang="en-US" sz="1400" dirty="0"/>
              <a:t>:  Characteristic dimensions of the wing-box design</a:t>
            </a:r>
          </a:p>
        </p:txBody>
      </p:sp>
      <p:sp>
        <p:nvSpPr>
          <p:cNvPr id="22" name="TextBox 21"/>
          <p:cNvSpPr txBox="1"/>
          <p:nvPr/>
        </p:nvSpPr>
        <p:spPr>
          <a:xfrm>
            <a:off x="7113764" y="6047116"/>
            <a:ext cx="4498157" cy="307777"/>
          </a:xfrm>
          <a:prstGeom prst="rect">
            <a:avLst/>
          </a:prstGeom>
          <a:noFill/>
        </p:spPr>
        <p:txBody>
          <a:bodyPr wrap="square" rtlCol="0">
            <a:spAutoFit/>
          </a:bodyPr>
          <a:lstStyle/>
          <a:p>
            <a:pPr algn="ctr"/>
            <a:r>
              <a:rPr lang="en-US" sz="1400" b="1" dirty="0"/>
              <a:t>Fig 21</a:t>
            </a:r>
            <a:r>
              <a:rPr lang="en-US" sz="1400" dirty="0"/>
              <a:t>:  Parameters used in the ribs design</a:t>
            </a:r>
          </a:p>
        </p:txBody>
      </p:sp>
      <p:sp>
        <p:nvSpPr>
          <p:cNvPr id="24" name="TextBox 23"/>
          <p:cNvSpPr txBox="1"/>
          <p:nvPr/>
        </p:nvSpPr>
        <p:spPr>
          <a:xfrm>
            <a:off x="7113764" y="3886200"/>
            <a:ext cx="4498157" cy="307777"/>
          </a:xfrm>
          <a:prstGeom prst="rect">
            <a:avLst/>
          </a:prstGeom>
          <a:noFill/>
        </p:spPr>
        <p:txBody>
          <a:bodyPr wrap="square" rtlCol="0">
            <a:spAutoFit/>
          </a:bodyPr>
          <a:lstStyle/>
          <a:p>
            <a:pPr algn="ctr"/>
            <a:r>
              <a:rPr lang="en-US" sz="1400" b="1" dirty="0"/>
              <a:t>Fig 20</a:t>
            </a:r>
            <a:r>
              <a:rPr lang="en-US" sz="1400" dirty="0"/>
              <a:t>:  Characteristic dimensions of ribs design</a:t>
            </a:r>
          </a:p>
        </p:txBody>
      </p:sp>
    </p:spTree>
    <p:extLst>
      <p:ext uri="{BB962C8B-B14F-4D97-AF65-F5344CB8AC3E}">
        <p14:creationId xmlns:p14="http://schemas.microsoft.com/office/powerpoint/2010/main" val="2831584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lattice nodes rigid modeling</a:t>
            </a:r>
            <a:endParaRPr lang="en-US" dirty="0"/>
          </a:p>
        </p:txBody>
      </p:sp>
      <p:grpSp>
        <p:nvGrpSpPr>
          <p:cNvPr id="4" name="Group 3"/>
          <p:cNvGrpSpPr/>
          <p:nvPr/>
        </p:nvGrpSpPr>
        <p:grpSpPr>
          <a:xfrm>
            <a:off x="6123830" y="1621585"/>
            <a:ext cx="5844576" cy="4835830"/>
            <a:chOff x="6123830" y="1621585"/>
            <a:chExt cx="5844576" cy="483583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3830" y="1621585"/>
              <a:ext cx="5844576" cy="3896384"/>
            </a:xfrm>
            <a:prstGeom prst="rect">
              <a:avLst/>
            </a:prstGeom>
          </p:spPr>
        </p:pic>
        <p:sp>
          <p:nvSpPr>
            <p:cNvPr id="18" name="TextBox 17"/>
            <p:cNvSpPr txBox="1"/>
            <p:nvPr/>
          </p:nvSpPr>
          <p:spPr>
            <a:xfrm>
              <a:off x="6603674" y="5934195"/>
              <a:ext cx="4884888" cy="523220"/>
            </a:xfrm>
            <a:prstGeom prst="rect">
              <a:avLst/>
            </a:prstGeom>
            <a:noFill/>
          </p:spPr>
          <p:txBody>
            <a:bodyPr wrap="square" rtlCol="0">
              <a:spAutoFit/>
            </a:bodyPr>
            <a:lstStyle/>
            <a:p>
              <a:pPr algn="ctr"/>
              <a:r>
                <a:rPr lang="en-US" sz="1400" b="1" dirty="0"/>
                <a:t>Fig 23</a:t>
              </a:r>
              <a:r>
                <a:rPr lang="en-US" sz="1400" dirty="0"/>
                <a:t>: Chiral nodes on the manufactured demonstrator, Vincenz (2016)</a:t>
              </a:r>
              <a:endParaRPr lang="en-GB" sz="1400" baseline="30000" dirty="0"/>
            </a:p>
          </p:txBody>
        </p:sp>
      </p:grpSp>
      <p:grpSp>
        <p:nvGrpSpPr>
          <p:cNvPr id="3" name="Group 2"/>
          <p:cNvGrpSpPr/>
          <p:nvPr/>
        </p:nvGrpSpPr>
        <p:grpSpPr>
          <a:xfrm>
            <a:off x="407369" y="2506645"/>
            <a:ext cx="5457792" cy="3065711"/>
            <a:chOff x="407369" y="2452258"/>
            <a:chExt cx="5457792" cy="3065711"/>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9" y="2452258"/>
              <a:ext cx="5457792" cy="2603318"/>
            </a:xfrm>
            <a:prstGeom prst="rect">
              <a:avLst/>
            </a:prstGeom>
          </p:spPr>
        </p:pic>
        <p:sp>
          <p:nvSpPr>
            <p:cNvPr id="19" name="TextBox 18"/>
            <p:cNvSpPr txBox="1"/>
            <p:nvPr/>
          </p:nvSpPr>
          <p:spPr>
            <a:xfrm>
              <a:off x="887187" y="5210192"/>
              <a:ext cx="4498156" cy="307777"/>
            </a:xfrm>
            <a:prstGeom prst="rect">
              <a:avLst/>
            </a:prstGeom>
            <a:noFill/>
          </p:spPr>
          <p:txBody>
            <a:bodyPr wrap="square" rtlCol="0">
              <a:spAutoFit/>
            </a:bodyPr>
            <a:lstStyle/>
            <a:p>
              <a:pPr algn="ctr"/>
              <a:r>
                <a:rPr lang="en-US" sz="1400" b="1" dirty="0"/>
                <a:t>Fig 22</a:t>
              </a:r>
              <a:r>
                <a:rPr lang="en-US" sz="1400" dirty="0"/>
                <a:t>: </a:t>
              </a:r>
              <a:r>
                <a:rPr lang="en-US" sz="1400" dirty="0" err="1"/>
                <a:t>Tyre</a:t>
              </a:r>
              <a:r>
                <a:rPr lang="en-US" sz="1400" dirty="0"/>
                <a:t> embedded into the lattice chiral node</a:t>
              </a:r>
              <a:endParaRPr lang="en-GB" sz="1400" baseline="30000" dirty="0"/>
            </a:p>
          </p:txBody>
        </p:sp>
      </p:grpSp>
    </p:spTree>
    <p:extLst>
      <p:ext uri="{BB962C8B-B14F-4D97-AF65-F5344CB8AC3E}">
        <p14:creationId xmlns:p14="http://schemas.microsoft.com/office/powerpoint/2010/main" val="2105259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wing-box skin</a:t>
            </a:r>
            <a:endParaRPr lang="en-US" dirty="0"/>
          </a:p>
        </p:txBody>
      </p:sp>
      <p:grpSp>
        <p:nvGrpSpPr>
          <p:cNvPr id="10" name="Group 9"/>
          <p:cNvGrpSpPr/>
          <p:nvPr/>
        </p:nvGrpSpPr>
        <p:grpSpPr>
          <a:xfrm>
            <a:off x="6839165" y="2783846"/>
            <a:ext cx="4902384" cy="3356778"/>
            <a:chOff x="6594925" y="2864167"/>
            <a:chExt cx="4902384" cy="335677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2" name="TextBox 11"/>
            <p:cNvSpPr txBox="1"/>
            <p:nvPr/>
          </p:nvSpPr>
          <p:spPr>
            <a:xfrm>
              <a:off x="6594926" y="5697725"/>
              <a:ext cx="4700270" cy="523220"/>
            </a:xfrm>
            <a:prstGeom prst="rect">
              <a:avLst/>
            </a:prstGeom>
            <a:noFill/>
          </p:spPr>
          <p:txBody>
            <a:bodyPr wrap="square" rtlCol="0">
              <a:spAutoFit/>
            </a:bodyPr>
            <a:lstStyle/>
            <a:p>
              <a:pPr algn="ctr"/>
              <a:r>
                <a:rPr lang="en-US" sz="1400" b="1" dirty="0"/>
                <a:t>Fig 25</a:t>
              </a:r>
              <a:r>
                <a:rPr lang="en-US" sz="1400" dirty="0"/>
                <a:t>: Connection between the chiral lattice and the skin on the manufactured demonstrator, Vincenz (2016)</a:t>
              </a:r>
              <a:endParaRPr lang="en-GB" sz="1400" baseline="30000" dirty="0"/>
            </a:p>
          </p:txBody>
        </p:sp>
      </p:grpSp>
      <p:grpSp>
        <p:nvGrpSpPr>
          <p:cNvPr id="5" name="Group 4"/>
          <p:cNvGrpSpPr/>
          <p:nvPr/>
        </p:nvGrpSpPr>
        <p:grpSpPr>
          <a:xfrm>
            <a:off x="831834" y="2573866"/>
            <a:ext cx="4818330" cy="3776738"/>
            <a:chOff x="2031984" y="1988627"/>
            <a:chExt cx="4818330" cy="3776738"/>
          </a:xfrm>
        </p:grpSpPr>
        <p:sp>
          <p:nvSpPr>
            <p:cNvPr id="13" name="TextBox 12"/>
            <p:cNvSpPr txBox="1"/>
            <p:nvPr/>
          </p:nvSpPr>
          <p:spPr>
            <a:xfrm>
              <a:off x="2031984" y="5457588"/>
              <a:ext cx="4818330" cy="307777"/>
            </a:xfrm>
            <a:prstGeom prst="rect">
              <a:avLst/>
            </a:prstGeom>
            <a:noFill/>
          </p:spPr>
          <p:txBody>
            <a:bodyPr wrap="square" rtlCol="0">
              <a:spAutoFit/>
            </a:bodyPr>
            <a:lstStyle/>
            <a:p>
              <a:pPr algn="ctr"/>
              <a:r>
                <a:rPr lang="en-US" sz="1400" b="1" dirty="0"/>
                <a:t>Fig 24</a:t>
              </a:r>
              <a:r>
                <a:rPr lang="en-US" sz="1400" dirty="0"/>
                <a:t>: Sketch of the connection between the chiral node</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3323" y="1988627"/>
              <a:ext cx="4435652" cy="3376263"/>
            </a:xfrm>
            <a:prstGeom prst="rect">
              <a:avLst/>
            </a:prstGeom>
          </p:spPr>
        </p:pic>
      </p:grpSp>
      <p:sp>
        <p:nvSpPr>
          <p:cNvPr id="25" name="TextBox 24"/>
          <p:cNvSpPr txBox="1"/>
          <p:nvPr/>
        </p:nvSpPr>
        <p:spPr>
          <a:xfrm>
            <a:off x="767750" y="1713128"/>
            <a:ext cx="10655882" cy="830997"/>
          </a:xfrm>
          <a:prstGeom prst="rect">
            <a:avLst/>
          </a:prstGeom>
          <a:noFill/>
        </p:spPr>
        <p:txBody>
          <a:bodyPr wrap="square" rtlCol="0">
            <a:spAutoFit/>
          </a:bodyPr>
          <a:lstStyle/>
          <a:p>
            <a:pPr marL="285750" indent="-285750">
              <a:buFont typeface="Arial" pitchFamily="34" charset="0"/>
              <a:buChar char="•"/>
            </a:pPr>
            <a:r>
              <a:rPr lang="en-US" sz="1600" dirty="0"/>
              <a:t>Loads are transmitted to the lattice through this attachment points that is why its design results crucial</a:t>
            </a:r>
          </a:p>
          <a:p>
            <a:pPr marL="285750" indent="-285750">
              <a:buFont typeface="Arial" pitchFamily="34" charset="0"/>
              <a:buChar char="•"/>
            </a:pPr>
            <a:endParaRPr lang="en-US" sz="1600" dirty="0"/>
          </a:p>
          <a:p>
            <a:pPr marL="285750" indent="-285750">
              <a:buFont typeface="Arial" pitchFamily="34" charset="0"/>
              <a:buChar char="•"/>
            </a:pPr>
            <a:r>
              <a:rPr lang="en-US" sz="1600" dirty="0"/>
              <a:t>Degrees of freedom unconstrained: </a:t>
            </a:r>
            <a:r>
              <a:rPr lang="en-US" sz="1600" i="1" dirty="0"/>
              <a:t>u</a:t>
            </a:r>
            <a:r>
              <a:rPr lang="en-US" sz="1600" dirty="0"/>
              <a:t> and </a:t>
            </a:r>
            <a:r>
              <a:rPr lang="el-GR" sz="1600" i="1" dirty="0"/>
              <a:t>θ</a:t>
            </a:r>
            <a:endParaRPr lang="en-GB" sz="1600" i="1" dirty="0"/>
          </a:p>
        </p:txBody>
      </p:sp>
    </p:spTree>
    <p:extLst>
      <p:ext uri="{BB962C8B-B14F-4D97-AF65-F5344CB8AC3E}">
        <p14:creationId xmlns:p14="http://schemas.microsoft.com/office/powerpoint/2010/main" val="1667487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Computational mesh description</a:t>
            </a:r>
            <a:endParaRPr lang="en-US" dirty="0"/>
          </a:p>
        </p:txBody>
      </p:sp>
      <p:sp>
        <p:nvSpPr>
          <p:cNvPr id="25" name="TextBox 24"/>
          <p:cNvSpPr txBox="1"/>
          <p:nvPr/>
        </p:nvSpPr>
        <p:spPr>
          <a:xfrm>
            <a:off x="767750" y="1709770"/>
            <a:ext cx="10655882" cy="830997"/>
          </a:xfrm>
          <a:prstGeom prst="rect">
            <a:avLst/>
          </a:prstGeom>
          <a:noFill/>
        </p:spPr>
        <p:txBody>
          <a:bodyPr wrap="square" rtlCol="0">
            <a:spAutoFit/>
          </a:bodyPr>
          <a:lstStyle/>
          <a:p>
            <a:pPr marL="285750" indent="-285750">
              <a:buFont typeface="Arial" pitchFamily="34" charset="0"/>
              <a:buChar char="•"/>
            </a:pPr>
            <a:r>
              <a:rPr lang="en-US" sz="1600" dirty="0" smtClean="0"/>
              <a:t>Fine mesh size, typically equal to 3 mm.</a:t>
            </a:r>
            <a:endParaRPr lang="en-US" sz="1600" dirty="0" smtClean="0"/>
          </a:p>
          <a:p>
            <a:pPr marL="285750" indent="-285750">
              <a:buFont typeface="Arial" pitchFamily="34" charset="0"/>
              <a:buChar char="•"/>
            </a:pPr>
            <a:endParaRPr lang="en-US" sz="1600" dirty="0" smtClean="0"/>
          </a:p>
          <a:p>
            <a:pPr marL="285750" indent="-285750">
              <a:buFont typeface="Arial" pitchFamily="34" charset="0"/>
              <a:buChar char="•"/>
            </a:pPr>
            <a:r>
              <a:rPr lang="en-US" sz="1600" dirty="0"/>
              <a:t>Course mesh size, typically equal to 30 </a:t>
            </a:r>
            <a:r>
              <a:rPr lang="en-US" sz="1600" dirty="0" smtClean="0"/>
              <a:t>mm</a:t>
            </a:r>
            <a:endParaRPr lang="en-GB" sz="16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6" name="TextBox 15"/>
          <p:cNvSpPr txBox="1"/>
          <p:nvPr/>
        </p:nvSpPr>
        <p:spPr>
          <a:xfrm>
            <a:off x="3753424" y="6026583"/>
            <a:ext cx="4498157" cy="338554"/>
          </a:xfrm>
          <a:prstGeom prst="rect">
            <a:avLst/>
          </a:prstGeom>
          <a:noFill/>
        </p:spPr>
        <p:txBody>
          <a:bodyPr wrap="square" rtlCol="0">
            <a:spAutoFit/>
          </a:bodyPr>
          <a:lstStyle/>
          <a:p>
            <a:pPr algn="ctr"/>
            <a:r>
              <a:rPr lang="en-US" sz="1600" b="1" dirty="0"/>
              <a:t>Fig 26</a:t>
            </a:r>
            <a:r>
              <a:rPr lang="en-US" sz="1600" dirty="0"/>
              <a:t>: Different mesh regions</a:t>
            </a:r>
            <a:endParaRPr lang="en-GB" sz="1600" baseline="30000" dirty="0"/>
          </a:p>
        </p:txBody>
      </p:sp>
    </p:spTree>
    <p:extLst>
      <p:ext uri="{BB962C8B-B14F-4D97-AF65-F5344CB8AC3E}">
        <p14:creationId xmlns:p14="http://schemas.microsoft.com/office/powerpoint/2010/main" val="232096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Load introduction and boundary condition</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3" name="TextBox 12"/>
          <p:cNvSpPr txBox="1"/>
          <p:nvPr/>
        </p:nvSpPr>
        <p:spPr>
          <a:xfrm>
            <a:off x="1621535" y="5733873"/>
            <a:ext cx="4498157" cy="307777"/>
          </a:xfrm>
          <a:prstGeom prst="rect">
            <a:avLst/>
          </a:prstGeom>
          <a:noFill/>
        </p:spPr>
        <p:txBody>
          <a:bodyPr wrap="square" rtlCol="0">
            <a:spAutoFit/>
          </a:bodyPr>
          <a:lstStyle/>
          <a:p>
            <a:pPr algn="ctr"/>
            <a:r>
              <a:rPr lang="en-US" sz="1400" b="1" dirty="0"/>
              <a:t>Fig 27</a:t>
            </a:r>
            <a:r>
              <a:rPr lang="en-US" sz="1400" dirty="0"/>
              <a:t>: Fixed boundary condition</a:t>
            </a:r>
            <a:endParaRPr lang="en-GB" sz="1400" baseline="30000" dirty="0"/>
          </a:p>
        </p:txBody>
      </p:sp>
      <p:sp>
        <p:nvSpPr>
          <p:cNvPr id="14" name="TextBox 13"/>
          <p:cNvSpPr txBox="1"/>
          <p:nvPr/>
        </p:nvSpPr>
        <p:spPr>
          <a:xfrm>
            <a:off x="6997789" y="5972352"/>
            <a:ext cx="4498157" cy="307777"/>
          </a:xfrm>
          <a:prstGeom prst="rect">
            <a:avLst/>
          </a:prstGeom>
          <a:noFill/>
        </p:spPr>
        <p:txBody>
          <a:bodyPr wrap="square" rtlCol="0">
            <a:spAutoFit/>
          </a:bodyPr>
          <a:lstStyle/>
          <a:p>
            <a:pPr algn="ctr"/>
            <a:r>
              <a:rPr lang="en-US" sz="1400" b="1" dirty="0"/>
              <a:t>Fig 28</a:t>
            </a:r>
            <a:r>
              <a:rPr lang="en-US" sz="1400" dirty="0"/>
              <a:t>: Load introduction points</a:t>
            </a:r>
            <a:endParaRPr lang="en-GB" sz="1400" baseline="30000" dirty="0"/>
          </a:p>
        </p:txBody>
      </p:sp>
    </p:spTree>
    <p:extLst>
      <p:ext uri="{BB962C8B-B14F-4D97-AF65-F5344CB8AC3E}">
        <p14:creationId xmlns:p14="http://schemas.microsoft.com/office/powerpoint/2010/main" val="3209382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Response characterization for the baseline configuration</a:t>
            </a:r>
            <a:endParaRPr lang="en-US" dirty="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056" t="9864" r="7914"/>
          <a:stretch/>
        </p:blipFill>
        <p:spPr>
          <a:xfrm>
            <a:off x="6980080" y="4252706"/>
            <a:ext cx="3583868" cy="2053674"/>
          </a:xfrm>
          <a:prstGeom prst="rect">
            <a:avLst/>
          </a:prstGeom>
        </p:spPr>
      </p:pic>
      <p:sp>
        <p:nvSpPr>
          <p:cNvPr id="16" name="TextBox 15"/>
          <p:cNvSpPr txBox="1"/>
          <p:nvPr/>
        </p:nvSpPr>
        <p:spPr>
          <a:xfrm>
            <a:off x="6040843" y="3859552"/>
            <a:ext cx="5462343" cy="307777"/>
          </a:xfrm>
          <a:prstGeom prst="rect">
            <a:avLst/>
          </a:prstGeom>
          <a:noFill/>
        </p:spPr>
        <p:txBody>
          <a:bodyPr wrap="square" rtlCol="0">
            <a:spAutoFit/>
          </a:bodyPr>
          <a:lstStyle/>
          <a:p>
            <a:pPr algn="ctr"/>
            <a:r>
              <a:rPr lang="en-US" sz="1400" b="1" dirty="0"/>
              <a:t>Fig 30</a:t>
            </a:r>
            <a:r>
              <a:rPr lang="en-US" sz="1400" dirty="0"/>
              <a:t>: Elastic instabilities for 73% of the prescribed force applied</a:t>
            </a:r>
            <a:endParaRPr lang="en-GB" sz="1400" baseline="30000"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803" y="4236436"/>
            <a:ext cx="3583865" cy="206994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0085" y="1709770"/>
            <a:ext cx="3583864" cy="20699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03" y="1729837"/>
            <a:ext cx="3583864" cy="2069943"/>
          </a:xfrm>
          <a:prstGeom prst="rect">
            <a:avLst/>
          </a:prstGeom>
        </p:spPr>
      </p:pic>
      <p:sp>
        <p:nvSpPr>
          <p:cNvPr id="20" name="Right Arrow 19"/>
          <p:cNvSpPr/>
          <p:nvPr/>
        </p:nvSpPr>
        <p:spPr>
          <a:xfrm>
            <a:off x="5020236" y="2561766"/>
            <a:ext cx="1779169" cy="36595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8857319">
            <a:off x="4894572" y="4644327"/>
            <a:ext cx="1657943" cy="343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33839" y="6375486"/>
            <a:ext cx="5603790" cy="307777"/>
          </a:xfrm>
          <a:prstGeom prst="rect">
            <a:avLst/>
          </a:prstGeom>
          <a:noFill/>
        </p:spPr>
        <p:txBody>
          <a:bodyPr wrap="square" rtlCol="0">
            <a:spAutoFit/>
          </a:bodyPr>
          <a:lstStyle/>
          <a:p>
            <a:pPr algn="ctr"/>
            <a:r>
              <a:rPr lang="en-US" sz="1400" b="1" dirty="0"/>
              <a:t>Fig 31</a:t>
            </a:r>
            <a:r>
              <a:rPr lang="en-US" sz="1400" dirty="0"/>
              <a:t>: Elastic instabilities for 96% of the prescribed force applied</a:t>
            </a:r>
            <a:endParaRPr lang="en-GB" sz="1400" baseline="30000" dirty="0"/>
          </a:p>
        </p:txBody>
      </p:sp>
      <p:sp>
        <p:nvSpPr>
          <p:cNvPr id="24" name="TextBox 23"/>
          <p:cNvSpPr txBox="1"/>
          <p:nvPr/>
        </p:nvSpPr>
        <p:spPr>
          <a:xfrm>
            <a:off x="276370" y="3859553"/>
            <a:ext cx="5518728" cy="307777"/>
          </a:xfrm>
          <a:prstGeom prst="rect">
            <a:avLst/>
          </a:prstGeom>
          <a:noFill/>
        </p:spPr>
        <p:txBody>
          <a:bodyPr wrap="square" rtlCol="0">
            <a:spAutoFit/>
          </a:bodyPr>
          <a:lstStyle/>
          <a:p>
            <a:pPr algn="ctr"/>
            <a:r>
              <a:rPr lang="en-US" sz="1400" b="1" dirty="0"/>
              <a:t>Fig 29</a:t>
            </a:r>
            <a:r>
              <a:rPr lang="en-US" sz="1400" dirty="0"/>
              <a:t>: Elastic instabilities for 47% of the prescribed force applied</a:t>
            </a:r>
            <a:endParaRPr lang="en-GB" sz="1400" baseline="30000" dirty="0"/>
          </a:p>
        </p:txBody>
      </p:sp>
    </p:spTree>
    <p:extLst>
      <p:ext uri="{BB962C8B-B14F-4D97-AF65-F5344CB8AC3E}">
        <p14:creationId xmlns:p14="http://schemas.microsoft.com/office/powerpoint/2010/main" val="2602643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Presentation outline</a:t>
            </a:r>
            <a:endParaRPr lang="en-GB" dirty="0"/>
          </a:p>
        </p:txBody>
      </p:sp>
      <p:sp>
        <p:nvSpPr>
          <p:cNvPr id="4" name="Content Placeholder 3"/>
          <p:cNvSpPr>
            <a:spLocks noGrp="1"/>
          </p:cNvSpPr>
          <p:nvPr>
            <p:ph sz="quarter" idx="16"/>
          </p:nvPr>
        </p:nvSpPr>
        <p:spPr>
          <a:xfrm>
            <a:off x="407988" y="1586204"/>
            <a:ext cx="11376025" cy="4710687"/>
          </a:xfrm>
        </p:spPr>
        <p:txBody>
          <a:bodyPr/>
          <a:lstStyle/>
          <a:p>
            <a:pPr marL="800100" lvl="1" indent="-342900"/>
            <a:r>
              <a:rPr lang="en-GB" dirty="0"/>
              <a:t>Working </a:t>
            </a:r>
            <a:r>
              <a:rPr lang="en-GB" dirty="0" smtClean="0"/>
              <a:t>principle</a:t>
            </a:r>
            <a:endParaRPr lang="en-GB" dirty="0"/>
          </a:p>
        </p:txBody>
      </p:sp>
      <p:sp>
        <p:nvSpPr>
          <p:cNvPr id="5" name="Content Placeholder 3"/>
          <p:cNvSpPr txBox="1">
            <a:spLocks/>
          </p:cNvSpPr>
          <p:nvPr/>
        </p:nvSpPr>
        <p:spPr>
          <a:xfrm>
            <a:off x="407987" y="1953491"/>
            <a:ext cx="11376025" cy="93518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endParaRPr lang="en-GB" dirty="0" smtClean="0"/>
          </a:p>
          <a:p>
            <a:pPr marL="800100" lvl="1" indent="-342900"/>
            <a:r>
              <a:rPr lang="en-GB" dirty="0" smtClean="0"/>
              <a:t>Analytical and computational model descriptions</a:t>
            </a:r>
          </a:p>
          <a:p>
            <a:pPr marL="800100" lvl="1" indent="-342900"/>
            <a:endParaRPr lang="en-GB" dirty="0" smtClean="0"/>
          </a:p>
          <a:p>
            <a:endParaRPr lang="en-GB" dirty="0"/>
          </a:p>
        </p:txBody>
      </p:sp>
      <p:sp>
        <p:nvSpPr>
          <p:cNvPr id="6" name="Content Placeholder 3"/>
          <p:cNvSpPr txBox="1">
            <a:spLocks/>
          </p:cNvSpPr>
          <p:nvPr/>
        </p:nvSpPr>
        <p:spPr>
          <a:xfrm>
            <a:off x="407987" y="3096280"/>
            <a:ext cx="11376025" cy="49897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smtClean="0"/>
              <a:t>Preliminary analysis </a:t>
            </a:r>
          </a:p>
          <a:p>
            <a:endParaRPr lang="en-GB" dirty="0"/>
          </a:p>
        </p:txBody>
      </p:sp>
      <p:sp>
        <p:nvSpPr>
          <p:cNvPr id="7" name="Content Placeholder 3"/>
          <p:cNvSpPr txBox="1">
            <a:spLocks/>
          </p:cNvSpPr>
          <p:nvPr/>
        </p:nvSpPr>
        <p:spPr>
          <a:xfrm>
            <a:off x="407986" y="3455446"/>
            <a:ext cx="11376025" cy="91450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dirty="0" smtClean="0"/>
          </a:p>
          <a:p>
            <a:pPr marL="800100" lvl="1" indent="-342900"/>
            <a:r>
              <a:rPr lang="en-GB" dirty="0" smtClean="0"/>
              <a:t>Results from simulations</a:t>
            </a:r>
          </a:p>
        </p:txBody>
      </p:sp>
      <p:sp>
        <p:nvSpPr>
          <p:cNvPr id="8" name="Content Placeholder 3"/>
          <p:cNvSpPr txBox="1">
            <a:spLocks/>
          </p:cNvSpPr>
          <p:nvPr/>
        </p:nvSpPr>
        <p:spPr>
          <a:xfrm>
            <a:off x="407985" y="4569035"/>
            <a:ext cx="11376025" cy="735379"/>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smtClean="0"/>
              <a:t>Conclusions and outlook </a:t>
            </a:r>
          </a:p>
          <a:p>
            <a:endParaRPr lang="en-GB" dirty="0"/>
          </a:p>
        </p:txBody>
      </p:sp>
    </p:spTree>
    <p:extLst>
      <p:ext uri="{BB962C8B-B14F-4D97-AF65-F5344CB8AC3E}">
        <p14:creationId xmlns:p14="http://schemas.microsoft.com/office/powerpoint/2010/main" val="10531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r>
              <a:rPr lang="es-ES" dirty="0" err="1" smtClean="0"/>
              <a:t>Motivation</a:t>
            </a:r>
            <a:endParaRPr lang="en-GB" dirty="0"/>
          </a:p>
        </p:txBody>
      </p:sp>
      <p:sp>
        <p:nvSpPr>
          <p:cNvPr id="3" name="Content Placeholder 2"/>
          <p:cNvSpPr>
            <a:spLocks noGrp="1"/>
          </p:cNvSpPr>
          <p:nvPr>
            <p:ph sz="quarter" idx="16"/>
          </p:nvPr>
        </p:nvSpPr>
        <p:spPr>
          <a:xfrm>
            <a:off x="6168628" y="1711693"/>
            <a:ext cx="5616004" cy="612250"/>
          </a:xfrm>
        </p:spPr>
        <p:txBody>
          <a:bodyPr/>
          <a:lstStyle/>
          <a:p>
            <a:pPr marL="0" indent="0" algn="ctr">
              <a:buNone/>
            </a:pPr>
            <a:r>
              <a:rPr lang="en-GB" dirty="0" smtClean="0"/>
              <a:t>Wing demonstrator</a:t>
            </a:r>
            <a:endParaRPr lang="en-GB" dirty="0"/>
          </a:p>
        </p:txBody>
      </p:sp>
      <p:sp>
        <p:nvSpPr>
          <p:cNvPr id="4" name="Content Placeholder 3"/>
          <p:cNvSpPr>
            <a:spLocks noGrp="1"/>
          </p:cNvSpPr>
          <p:nvPr>
            <p:ph sz="quarter" idx="22"/>
          </p:nvPr>
        </p:nvSpPr>
        <p:spPr>
          <a:xfrm>
            <a:off x="762067" y="1711693"/>
            <a:ext cx="5616004" cy="612250"/>
          </a:xfrm>
        </p:spPr>
        <p:txBody>
          <a:bodyPr/>
          <a:lstStyle/>
          <a:p>
            <a:pPr marL="0" indent="0" algn="ctr">
              <a:buNone/>
            </a:pPr>
            <a:r>
              <a:rPr lang="es-ES" dirty="0" err="1" smtClean="0"/>
              <a:t>Gust</a:t>
            </a:r>
            <a:r>
              <a:rPr lang="es-ES" dirty="0" smtClean="0"/>
              <a:t> </a:t>
            </a:r>
            <a:r>
              <a:rPr lang="es-ES" dirty="0" err="1" smtClean="0"/>
              <a:t>allevation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62" y="4364938"/>
            <a:ext cx="5043153" cy="1786679"/>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0" y="2558742"/>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209064" y="5805927"/>
            <a:ext cx="3988865" cy="307777"/>
          </a:xfrm>
          <a:prstGeom prst="rect">
            <a:avLst/>
          </a:prstGeom>
          <a:noFill/>
        </p:spPr>
        <p:txBody>
          <a:bodyPr wrap="square" rtlCol="0">
            <a:spAutoFit/>
          </a:bodyPr>
          <a:lstStyle/>
          <a:p>
            <a:pPr algn="ctr"/>
            <a:r>
              <a:rPr lang="en-US" sz="1400" b="1" dirty="0"/>
              <a:t>Fig </a:t>
            </a:r>
            <a:r>
              <a:rPr lang="en-US" sz="1400" b="1" dirty="0" smtClean="0"/>
              <a:t>2</a:t>
            </a:r>
            <a:r>
              <a:rPr lang="en-US" sz="1400" dirty="0" smtClean="0"/>
              <a:t>: </a:t>
            </a:r>
            <a:r>
              <a:rPr lang="en-US" sz="1400" dirty="0"/>
              <a:t>Wing demonstrator, </a:t>
            </a:r>
            <a:r>
              <a:rPr lang="en-US" sz="1400" dirty="0" err="1"/>
              <a:t>Raither</a:t>
            </a:r>
            <a:r>
              <a:rPr lang="en-US" sz="1400" dirty="0"/>
              <a:t> (2013)</a:t>
            </a:r>
            <a:endParaRPr lang="en-GB" sz="1400" baseline="30000" dirty="0"/>
          </a:p>
        </p:txBody>
      </p:sp>
      <p:sp>
        <p:nvSpPr>
          <p:cNvPr id="9" name="TextBox 8"/>
          <p:cNvSpPr txBox="1"/>
          <p:nvPr/>
        </p:nvSpPr>
        <p:spPr>
          <a:xfrm>
            <a:off x="1766205" y="6067537"/>
            <a:ext cx="3988865" cy="307777"/>
          </a:xfrm>
          <a:prstGeom prst="rect">
            <a:avLst/>
          </a:prstGeom>
          <a:noFill/>
        </p:spPr>
        <p:txBody>
          <a:bodyPr wrap="square" rtlCol="0">
            <a:spAutoFit/>
          </a:bodyPr>
          <a:lstStyle/>
          <a:p>
            <a:pPr algn="ctr"/>
            <a:r>
              <a:rPr lang="en-US" sz="1400" b="1" dirty="0"/>
              <a:t>Fig </a:t>
            </a:r>
            <a:r>
              <a:rPr lang="en-US" sz="1400" b="1" dirty="0" smtClean="0"/>
              <a:t>1</a:t>
            </a:r>
            <a:r>
              <a:rPr lang="en-US" sz="1400" dirty="0" smtClean="0"/>
              <a:t>: </a:t>
            </a:r>
            <a:r>
              <a:rPr lang="en-US" sz="1400" dirty="0"/>
              <a:t>Gust alleviation mechanism</a:t>
            </a:r>
            <a:endParaRPr lang="en-GB" sz="1400" baseline="30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40" y="2326211"/>
            <a:ext cx="5586396" cy="1738724"/>
          </a:xfrm>
          <a:prstGeom prst="rect">
            <a:avLst/>
          </a:prstGeom>
        </p:spPr>
      </p:pic>
    </p:spTree>
    <p:extLst>
      <p:ext uri="{BB962C8B-B14F-4D97-AF65-F5344CB8AC3E}">
        <p14:creationId xmlns:p14="http://schemas.microsoft.com/office/powerpoint/2010/main" val="10439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a:bodyPr>
          <a:lstStyle/>
          <a:p>
            <a:r>
              <a:rPr lang="es-ES" dirty="0" err="1" smtClean="0"/>
              <a:t>Different</a:t>
            </a:r>
            <a:r>
              <a:rPr lang="es-ES" dirty="0" smtClean="0"/>
              <a:t> </a:t>
            </a:r>
            <a:r>
              <a:rPr lang="es-ES" dirty="0" err="1" smtClean="0"/>
              <a:t>approaches</a:t>
            </a:r>
            <a:endParaRPr lang="en-GB" dirty="0"/>
          </a:p>
        </p:txBody>
      </p:sp>
      <p:grpSp>
        <p:nvGrpSpPr>
          <p:cNvPr id="4" name="Group 3"/>
          <p:cNvGrpSpPr/>
          <p:nvPr/>
        </p:nvGrpSpPr>
        <p:grpSpPr>
          <a:xfrm>
            <a:off x="649551" y="1268760"/>
            <a:ext cx="5269270" cy="2575066"/>
            <a:chOff x="317042" y="1154895"/>
            <a:chExt cx="5269270" cy="257506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sp>
          <p:nvSpPr>
            <p:cNvPr id="6" name="TextBox 5"/>
            <p:cNvSpPr txBox="1"/>
            <p:nvPr/>
          </p:nvSpPr>
          <p:spPr>
            <a:xfrm>
              <a:off x="325625" y="1154895"/>
              <a:ext cx="5260687" cy="338554"/>
            </a:xfrm>
            <a:prstGeom prst="rect">
              <a:avLst/>
            </a:prstGeom>
            <a:noFill/>
          </p:spPr>
          <p:txBody>
            <a:bodyPr wrap="square" rtlCol="0">
              <a:spAutoFit/>
            </a:bodyPr>
            <a:lstStyle/>
            <a:p>
              <a:pPr algn="ctr"/>
              <a:r>
                <a:rPr lang="de-CH" sz="1600" dirty="0"/>
                <a:t>Working principle, publicated on: Raither(2013) </a:t>
              </a:r>
              <a:endParaRPr lang="en-US" sz="1600" dirty="0"/>
            </a:p>
          </p:txBody>
        </p:sp>
        <p:sp>
          <p:nvSpPr>
            <p:cNvPr id="7" name="TextBox 6"/>
            <p:cNvSpPr txBox="1"/>
            <p:nvPr/>
          </p:nvSpPr>
          <p:spPr>
            <a:xfrm>
              <a:off x="317042" y="3422184"/>
              <a:ext cx="3988865" cy="307777"/>
            </a:xfrm>
            <a:prstGeom prst="rect">
              <a:avLst/>
            </a:prstGeom>
            <a:noFill/>
          </p:spPr>
          <p:txBody>
            <a:bodyPr wrap="square" rtlCol="0">
              <a:spAutoFit/>
            </a:bodyPr>
            <a:lstStyle/>
            <a:p>
              <a:pPr algn="ctr"/>
              <a:r>
                <a:rPr lang="en-US" sz="1400" b="1" dirty="0"/>
                <a:t>Fig 3</a:t>
              </a:r>
              <a:r>
                <a:rPr lang="en-US" sz="1400" dirty="0"/>
                <a:t>: Working principle, </a:t>
              </a:r>
              <a:r>
                <a:rPr lang="en-US" sz="1400" dirty="0" err="1"/>
                <a:t>Raither</a:t>
              </a:r>
              <a:r>
                <a:rPr lang="en-US" sz="1400" dirty="0"/>
                <a:t> (2013)</a:t>
              </a:r>
              <a:endParaRPr lang="en-GB" sz="1400" baseline="30000" dirty="0"/>
            </a:p>
          </p:txBody>
        </p:sp>
      </p:grpSp>
      <p:sp>
        <p:nvSpPr>
          <p:cNvPr id="8" name="Right Arrow 7"/>
          <p:cNvSpPr/>
          <p:nvPr/>
        </p:nvSpPr>
        <p:spPr>
          <a:xfrm>
            <a:off x="4122529" y="2096105"/>
            <a:ext cx="3584822"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346" y="581751"/>
            <a:ext cx="3354249" cy="2511927"/>
          </a:xfrm>
          <a:prstGeom prst="rect">
            <a:avLst/>
          </a:prstGeom>
        </p:spPr>
      </p:pic>
      <p:sp>
        <p:nvSpPr>
          <p:cNvPr id="10" name="TextBox 9"/>
          <p:cNvSpPr txBox="1"/>
          <p:nvPr/>
        </p:nvSpPr>
        <p:spPr>
          <a:xfrm>
            <a:off x="7981347" y="397085"/>
            <a:ext cx="3080277" cy="338554"/>
          </a:xfrm>
          <a:prstGeom prst="rect">
            <a:avLst/>
          </a:prstGeom>
          <a:noFill/>
        </p:spPr>
        <p:txBody>
          <a:bodyPr wrap="square" rtlCol="0">
            <a:spAutoFit/>
          </a:bodyPr>
          <a:lstStyle/>
          <a:p>
            <a:pPr algn="ctr"/>
            <a:r>
              <a:rPr lang="el-GR" sz="1600" dirty="0"/>
              <a:t>Δ</a:t>
            </a:r>
            <a:r>
              <a:rPr lang="es-ES" sz="1600" dirty="0"/>
              <a:t>T → G</a:t>
            </a:r>
            <a:r>
              <a:rPr lang="es-ES" sz="1600" baseline="-25000" dirty="0"/>
              <a:t>2</a:t>
            </a:r>
            <a:r>
              <a:rPr lang="es-ES" sz="1600" dirty="0"/>
              <a:t> t</a:t>
            </a:r>
            <a:r>
              <a:rPr lang="es-ES" sz="1600" baseline="-25000" dirty="0"/>
              <a:t>2</a:t>
            </a:r>
            <a:endParaRPr lang="en-US" sz="1600" baseline="-25000" dirty="0"/>
          </a:p>
        </p:txBody>
      </p:sp>
      <p:sp>
        <p:nvSpPr>
          <p:cNvPr id="11" name="TextBox 10"/>
          <p:cNvSpPr txBox="1"/>
          <p:nvPr/>
        </p:nvSpPr>
        <p:spPr>
          <a:xfrm>
            <a:off x="7306825" y="3067923"/>
            <a:ext cx="4429319" cy="523220"/>
          </a:xfrm>
          <a:prstGeom prst="rect">
            <a:avLst/>
          </a:prstGeom>
          <a:noFill/>
        </p:spPr>
        <p:txBody>
          <a:bodyPr wrap="square" rtlCol="0">
            <a:spAutoFit/>
          </a:bodyPr>
          <a:lstStyle/>
          <a:p>
            <a:pPr algn="ctr"/>
            <a:r>
              <a:rPr lang="en-US" sz="1400" b="1" dirty="0"/>
              <a:t>Fig 4</a:t>
            </a:r>
            <a:r>
              <a:rPr lang="en-US" sz="1400" dirty="0"/>
              <a:t>:  Variable elastic modulus of the polymer web due to temperature changes, </a:t>
            </a:r>
            <a:r>
              <a:rPr lang="en-US" sz="1400" dirty="0" err="1"/>
              <a:t>Raither</a:t>
            </a:r>
            <a:r>
              <a:rPr lang="en-US" sz="1400" dirty="0"/>
              <a:t> (2012)</a:t>
            </a:r>
            <a:endParaRPr lang="en-GB" sz="1400" baseline="30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sp>
        <p:nvSpPr>
          <p:cNvPr id="13" name="TextBox 12"/>
          <p:cNvSpPr txBox="1"/>
          <p:nvPr/>
        </p:nvSpPr>
        <p:spPr>
          <a:xfrm>
            <a:off x="7408260" y="4152491"/>
            <a:ext cx="3654413" cy="646331"/>
          </a:xfrm>
          <a:prstGeom prst="rect">
            <a:avLst/>
          </a:prstGeom>
          <a:noFill/>
        </p:spPr>
        <p:txBody>
          <a:bodyPr wrap="square" rtlCol="0">
            <a:spAutoFit/>
          </a:bodyPr>
          <a:lstStyle/>
          <a:p>
            <a:pPr algn="ctr"/>
            <a:r>
              <a:rPr lang="de-CH" dirty="0"/>
              <a:t>Runkel (</a:t>
            </a:r>
            <a:r>
              <a:rPr lang="de-CH" sz="1600" dirty="0"/>
              <a:t>2015</a:t>
            </a:r>
            <a:r>
              <a:rPr lang="de-CH" dirty="0"/>
              <a:t>): </a:t>
            </a:r>
            <a:r>
              <a:rPr lang="el-GR" dirty="0"/>
              <a:t>Δ</a:t>
            </a:r>
            <a:r>
              <a:rPr lang="es-ES" dirty="0"/>
              <a:t>β → material </a:t>
            </a:r>
            <a:r>
              <a:rPr lang="en-US" dirty="0"/>
              <a:t>anisotropy</a:t>
            </a:r>
          </a:p>
        </p:txBody>
      </p:sp>
      <p:sp>
        <p:nvSpPr>
          <p:cNvPr id="14" name="TextBox 13"/>
          <p:cNvSpPr txBox="1"/>
          <p:nvPr/>
        </p:nvSpPr>
        <p:spPr>
          <a:xfrm>
            <a:off x="7527054" y="6005647"/>
            <a:ext cx="3988865" cy="523220"/>
          </a:xfrm>
          <a:prstGeom prst="rect">
            <a:avLst/>
          </a:prstGeom>
          <a:noFill/>
        </p:spPr>
        <p:txBody>
          <a:bodyPr wrap="square" rtlCol="0">
            <a:spAutoFit/>
          </a:bodyPr>
          <a:lstStyle/>
          <a:p>
            <a:pPr algn="ctr"/>
            <a:r>
              <a:rPr lang="en-US" sz="1400" b="1" dirty="0"/>
              <a:t>Fig 5</a:t>
            </a:r>
            <a:r>
              <a:rPr lang="en-US" sz="1400" dirty="0"/>
              <a:t>:  Time-variable lamination in laminate composite shells, </a:t>
            </a:r>
            <a:r>
              <a:rPr lang="en-US" sz="1400" dirty="0" err="1"/>
              <a:t>Raither</a:t>
            </a:r>
            <a:r>
              <a:rPr lang="en-US" sz="1400" dirty="0"/>
              <a:t> (2012)</a:t>
            </a:r>
            <a:endParaRPr lang="en-GB" sz="1400" baseline="30000" dirty="0"/>
          </a:p>
        </p:txBody>
      </p:sp>
      <p:sp>
        <p:nvSpPr>
          <p:cNvPr id="15" name="Right Arrow 14"/>
          <p:cNvSpPr/>
          <p:nvPr/>
        </p:nvSpPr>
        <p:spPr>
          <a:xfrm rot="5400000">
            <a:off x="9263300" y="3520527"/>
            <a:ext cx="516370" cy="704978"/>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24" name="TextBox 23"/>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5" name="TextBox 24"/>
          <p:cNvSpPr txBox="1"/>
          <p:nvPr/>
        </p:nvSpPr>
        <p:spPr>
          <a:xfrm>
            <a:off x="642867" y="6114198"/>
            <a:ext cx="3988865" cy="307777"/>
          </a:xfrm>
          <a:prstGeom prst="rect">
            <a:avLst/>
          </a:prstGeom>
          <a:noFill/>
        </p:spPr>
        <p:txBody>
          <a:bodyPr wrap="square" rtlCol="0">
            <a:spAutoFit/>
          </a:bodyPr>
          <a:lstStyle/>
          <a:p>
            <a:pPr algn="ctr"/>
            <a:r>
              <a:rPr lang="en-US" sz="1400" b="1" dirty="0"/>
              <a:t>Fig 6</a:t>
            </a:r>
            <a:r>
              <a:rPr lang="en-US" sz="1400" dirty="0"/>
              <a:t>:  Chiral structures in lattice</a:t>
            </a:r>
            <a:endParaRPr lang="en-GB" sz="1400" baseline="30000" dirty="0"/>
          </a:p>
        </p:txBody>
      </p:sp>
      <p:sp>
        <p:nvSpPr>
          <p:cNvPr id="26" name="Right Arrow 25"/>
          <p:cNvSpPr/>
          <p:nvPr/>
        </p:nvSpPr>
        <p:spPr>
          <a:xfrm rot="10800000">
            <a:off x="6262176" y="5199943"/>
            <a:ext cx="1146084"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3" grpId="0"/>
      <p:bldP spid="14" grpId="0"/>
      <p:bldP spid="15" grpId="0" animBg="1"/>
      <p:bldP spid="24" grpId="0"/>
      <p:bldP spid="25"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Working principle for the proposed technology</a:t>
            </a:r>
            <a:endParaRPr lang="en-GB" dirty="0"/>
          </a:p>
        </p:txBody>
      </p:sp>
      <p:sp>
        <p:nvSpPr>
          <p:cNvPr id="3" name="Text Placeholder 2"/>
          <p:cNvSpPr>
            <a:spLocks noGrp="1"/>
          </p:cNvSpPr>
          <p:nvPr>
            <p:ph type="body" sz="quarter" idx="15"/>
          </p:nvPr>
        </p:nvSpPr>
        <p:spPr>
          <a:xfrm>
            <a:off x="407369" y="1268760"/>
            <a:ext cx="11376644" cy="441010"/>
          </a:xfrm>
        </p:spPr>
        <p:txBody>
          <a:bodyPr/>
          <a:lstStyle/>
          <a:p>
            <a:r>
              <a:rPr lang="en-US" dirty="0"/>
              <a:t>Elastic instabilities induced on the chiral elements </a:t>
            </a:r>
            <a:r>
              <a:rPr lang="en-US" dirty="0" smtClean="0"/>
              <a:t>ligaments</a:t>
            </a:r>
            <a:endParaRPr lang="en-US" dirty="0"/>
          </a:p>
        </p:txBody>
      </p:sp>
      <p:sp>
        <p:nvSpPr>
          <p:cNvPr id="4" name="Content Placeholder 3"/>
          <p:cNvSpPr>
            <a:spLocks noGrp="1"/>
          </p:cNvSpPr>
          <p:nvPr>
            <p:ph sz="quarter" idx="16"/>
          </p:nvPr>
        </p:nvSpPr>
        <p:spPr>
          <a:xfrm>
            <a:off x="406750" y="1709770"/>
            <a:ext cx="11376025" cy="1324375"/>
          </a:xfrm>
        </p:spPr>
        <p:txBody>
          <a:bodyPr/>
          <a:lstStyle/>
          <a:p>
            <a:pPr marL="285750" indent="-285750"/>
            <a:r>
              <a:rPr lang="en-US" sz="1600" dirty="0"/>
              <a:t>Reduction of the overall shear modulus G</a:t>
            </a:r>
            <a:r>
              <a:rPr lang="en-US" sz="1600" baseline="-25000" dirty="0"/>
              <a:t>2</a:t>
            </a:r>
            <a:r>
              <a:rPr lang="en-US" sz="1600" dirty="0"/>
              <a:t> for the lattice of chiral structures</a:t>
            </a:r>
          </a:p>
          <a:p>
            <a:pPr marL="285750" indent="-285750"/>
            <a:r>
              <a:rPr lang="en-US" sz="1600" dirty="0"/>
              <a:t>Effectively an effective shear modulus G</a:t>
            </a:r>
            <a:r>
              <a:rPr lang="en-US" sz="1600" baseline="-25000" dirty="0"/>
              <a:t>2,eff</a:t>
            </a:r>
            <a:r>
              <a:rPr lang="en-US" sz="1600" dirty="0"/>
              <a:t> is </a:t>
            </a:r>
            <a:r>
              <a:rPr lang="en-US" sz="1600" dirty="0" smtClean="0"/>
              <a:t>introduced, G</a:t>
            </a:r>
            <a:r>
              <a:rPr lang="en-US" sz="1600" baseline="-25000" dirty="0" smtClean="0"/>
              <a:t>2,eff</a:t>
            </a:r>
            <a:r>
              <a:rPr lang="en-US" sz="1600" dirty="0" smtClean="0"/>
              <a:t> </a:t>
            </a:r>
            <a:r>
              <a:rPr lang="en-US" sz="1600" dirty="0"/>
              <a:t>&lt;G</a:t>
            </a:r>
            <a:r>
              <a:rPr lang="en-US" sz="1600" baseline="-25000" dirty="0"/>
              <a:t>1</a:t>
            </a:r>
            <a:endParaRPr lang="en-GB" sz="1600" baseline="-25000" dirty="0"/>
          </a:p>
          <a:p>
            <a:pPr marL="0" indent="0">
              <a:buNone/>
            </a:pPr>
            <a:endParaRPr lang="en-GB" sz="1600" dirty="0"/>
          </a:p>
        </p:txBody>
      </p:sp>
      <p:grpSp>
        <p:nvGrpSpPr>
          <p:cNvPr id="5" name="Group 4"/>
          <p:cNvGrpSpPr/>
          <p:nvPr/>
        </p:nvGrpSpPr>
        <p:grpSpPr>
          <a:xfrm>
            <a:off x="1292818" y="2732889"/>
            <a:ext cx="9928545" cy="3983603"/>
            <a:chOff x="1468580" y="2076589"/>
            <a:chExt cx="9928545" cy="398360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8" name="TextBox 7"/>
            <p:cNvSpPr txBox="1"/>
            <p:nvPr/>
          </p:nvSpPr>
          <p:spPr>
            <a:xfrm>
              <a:off x="1627371" y="5321528"/>
              <a:ext cx="4498157" cy="523220"/>
            </a:xfrm>
            <a:prstGeom prst="rect">
              <a:avLst/>
            </a:prstGeom>
            <a:noFill/>
          </p:spPr>
          <p:txBody>
            <a:bodyPr wrap="square" rtlCol="0">
              <a:spAutoFit/>
            </a:bodyPr>
            <a:lstStyle/>
            <a:p>
              <a:pPr algn="ctr"/>
              <a:r>
                <a:rPr lang="en-US" sz="1400" b="1" dirty="0"/>
                <a:t>Fig 7</a:t>
              </a:r>
              <a:r>
                <a:rPr lang="en-US" sz="1400" dirty="0"/>
                <a:t>:  Induced elastic instabilities in the chiral elements that provoke a wing twist adaptation</a:t>
              </a:r>
              <a:endParaRPr lang="en-GB" sz="1400" baseline="30000" dirty="0"/>
            </a:p>
          </p:txBody>
        </p:sp>
        <p:sp>
          <p:nvSpPr>
            <p:cNvPr id="9" name="TextBox 8"/>
            <p:cNvSpPr txBox="1"/>
            <p:nvPr/>
          </p:nvSpPr>
          <p:spPr>
            <a:xfrm>
              <a:off x="7408260" y="5536972"/>
              <a:ext cx="3988865" cy="523220"/>
            </a:xfrm>
            <a:prstGeom prst="rect">
              <a:avLst/>
            </a:prstGeom>
            <a:noFill/>
          </p:spPr>
          <p:txBody>
            <a:bodyPr wrap="square" rtlCol="0">
              <a:spAutoFit/>
            </a:bodyPr>
            <a:lstStyle/>
            <a:p>
              <a:pPr algn="ctr"/>
              <a:r>
                <a:rPr lang="en-US" sz="1400" b="1" dirty="0"/>
                <a:t>Fig 8</a:t>
              </a:r>
              <a:r>
                <a:rPr lang="en-US" sz="1400" dirty="0"/>
                <a:t>: Compression load test on a basic triangular chiral structure Ramstein (2016)</a:t>
              </a:r>
              <a:endParaRPr lang="en-GB" sz="1400" baseline="30000" dirty="0"/>
            </a:p>
          </p:txBody>
        </p:sp>
      </p:grpSp>
    </p:spTree>
    <p:extLst>
      <p:ext uri="{BB962C8B-B14F-4D97-AF65-F5344CB8AC3E}">
        <p14:creationId xmlns:p14="http://schemas.microsoft.com/office/powerpoint/2010/main" val="2456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Analytical model</a:t>
            </a:r>
            <a:endParaRPr lang="en-GB" dirty="0"/>
          </a:p>
        </p:txBody>
      </p:sp>
      <p:grpSp>
        <p:nvGrpSpPr>
          <p:cNvPr id="11" name="Group 10"/>
          <p:cNvGrpSpPr/>
          <p:nvPr/>
        </p:nvGrpSpPr>
        <p:grpSpPr>
          <a:xfrm>
            <a:off x="699335" y="1750297"/>
            <a:ext cx="4498157" cy="3136559"/>
            <a:chOff x="878325" y="1753196"/>
            <a:chExt cx="4498157" cy="3136559"/>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3" name="TextBox 12"/>
            <p:cNvSpPr txBox="1"/>
            <p:nvPr/>
          </p:nvSpPr>
          <p:spPr>
            <a:xfrm>
              <a:off x="878325" y="4581978"/>
              <a:ext cx="4498157" cy="307777"/>
            </a:xfrm>
            <a:prstGeom prst="rect">
              <a:avLst/>
            </a:prstGeom>
            <a:noFill/>
          </p:spPr>
          <p:txBody>
            <a:bodyPr wrap="square" rtlCol="0">
              <a:spAutoFit/>
            </a:bodyPr>
            <a:lstStyle/>
            <a:p>
              <a:pPr algn="ctr"/>
              <a:r>
                <a:rPr lang="en-US" sz="1400" b="1" dirty="0"/>
                <a:t>Fig 9</a:t>
              </a:r>
              <a:r>
                <a:rPr lang="en-US" sz="1400" dirty="0"/>
                <a:t>:  Analytical model of the  closed section beam</a:t>
              </a:r>
              <a:endParaRPr lang="en-GB" sz="1400" baseline="30000" dirty="0"/>
            </a:p>
          </p:txBody>
        </p:sp>
      </p:grpSp>
      <p:sp>
        <p:nvSpPr>
          <p:cNvPr id="14" name="TextBox 13"/>
          <p:cNvSpPr txBox="1"/>
          <p:nvPr/>
        </p:nvSpPr>
        <p:spPr>
          <a:xfrm>
            <a:off x="407368" y="5005863"/>
            <a:ext cx="5082092" cy="1733808"/>
          </a:xfrm>
          <a:prstGeom prst="rect">
            <a:avLst/>
          </a:prstGeom>
          <a:noFill/>
        </p:spPr>
        <p:txBody>
          <a:bodyPr wrap="square" rtlCol="0">
            <a:spAutoFit/>
          </a:bodyPr>
          <a:lstStyle/>
          <a:p>
            <a:r>
              <a:rPr lang="en-US" sz="1600" dirty="0"/>
              <a:t>Geometrical parameters:</a:t>
            </a:r>
          </a:p>
          <a:p>
            <a:pPr marL="742950" lvl="1" indent="-285750">
              <a:buFont typeface="Arial" panose="020B0604020202020204" pitchFamily="34" charset="0"/>
              <a:buChar char="•"/>
            </a:pPr>
            <a:r>
              <a:rPr lang="en-US" sz="1600" dirty="0"/>
              <a:t>Cross-sectional aspect ratio: B / H</a:t>
            </a:r>
          </a:p>
          <a:p>
            <a:pPr marL="742950" lvl="1" indent="-285750">
              <a:buFont typeface="Arial" panose="020B0604020202020204" pitchFamily="34" charset="0"/>
              <a:buChar char="•"/>
            </a:pPr>
            <a:r>
              <a:rPr lang="en-US" sz="1600" dirty="0"/>
              <a:t>Thickness ratio: t</a:t>
            </a:r>
            <a:r>
              <a:rPr lang="en-US" sz="1600" baseline="-25000" dirty="0"/>
              <a:t>1</a:t>
            </a:r>
            <a:r>
              <a:rPr lang="en-US" sz="1600" dirty="0"/>
              <a:t> / t</a:t>
            </a:r>
            <a:r>
              <a:rPr lang="en-US" sz="1600" baseline="-25000" dirty="0"/>
              <a:t>2</a:t>
            </a:r>
          </a:p>
          <a:p>
            <a:pPr marL="742950" lvl="1" indent="-285750">
              <a:buFont typeface="Arial" panose="020B0604020202020204" pitchFamily="34" charset="0"/>
              <a:buChar char="•"/>
            </a:pPr>
            <a:endParaRPr lang="en-US" sz="1600" baseline="-25000" dirty="0"/>
          </a:p>
          <a:p>
            <a:r>
              <a:rPr lang="en-US" sz="1600" dirty="0"/>
              <a:t>Mechanical properties:</a:t>
            </a:r>
          </a:p>
          <a:p>
            <a:pPr marL="742950" lvl="1" indent="-285750">
              <a:buFont typeface="Arial" panose="020B0604020202020204" pitchFamily="34" charset="0"/>
              <a:buChar char="•"/>
            </a:pPr>
            <a:r>
              <a:rPr lang="en-US" sz="1600" dirty="0"/>
              <a:t>Shear stiffness ratio: G</a:t>
            </a:r>
            <a:r>
              <a:rPr lang="en-US" sz="1600" baseline="-25000" dirty="0"/>
              <a:t>1</a:t>
            </a:r>
            <a:r>
              <a:rPr lang="en-US" sz="1600" dirty="0"/>
              <a:t> / G</a:t>
            </a:r>
            <a:r>
              <a:rPr lang="en-US" sz="1600" baseline="-25000" dirty="0"/>
              <a:t>2</a:t>
            </a:r>
          </a:p>
          <a:p>
            <a:pPr marL="742950" lvl="1" indent="-285750">
              <a:buFont typeface="Arial" panose="020B0604020202020204" pitchFamily="34" charset="0"/>
              <a:buChar char="•"/>
            </a:pPr>
            <a:r>
              <a:rPr lang="en-US" sz="1600" dirty="0"/>
              <a:t>Young’s modulus ratio: E</a:t>
            </a:r>
            <a:r>
              <a:rPr lang="en-US" sz="1600" baseline="-25000" dirty="0"/>
              <a:t>1</a:t>
            </a:r>
            <a:r>
              <a:rPr lang="en-US" sz="1600" dirty="0"/>
              <a:t> / E</a:t>
            </a:r>
            <a:r>
              <a:rPr lang="en-US" sz="1600" baseline="-25000" dirty="0"/>
              <a:t>2</a:t>
            </a:r>
            <a:endParaRPr lang="en-GB" sz="1600" baseline="-25000" dirty="0"/>
          </a:p>
        </p:txBody>
      </p:sp>
      <p:grpSp>
        <p:nvGrpSpPr>
          <p:cNvPr id="15" name="Group 14"/>
          <p:cNvGrpSpPr/>
          <p:nvPr/>
        </p:nvGrpSpPr>
        <p:grpSpPr>
          <a:xfrm>
            <a:off x="6207336" y="2161308"/>
            <a:ext cx="5082092" cy="4046151"/>
            <a:chOff x="6081208" y="1758830"/>
            <a:chExt cx="5082092" cy="4046151"/>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8" name="TextBox 17"/>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21"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Text Placeholder 2"/>
          <p:cNvSpPr>
            <a:spLocks noGrp="1"/>
          </p:cNvSpPr>
          <p:nvPr>
            <p:ph type="body" sz="quarter" idx="15"/>
          </p:nvPr>
        </p:nvSpPr>
        <p:spPr>
          <a:xfrm>
            <a:off x="407369" y="1268760"/>
            <a:ext cx="11376644" cy="441010"/>
          </a:xfrm>
        </p:spPr>
        <p:txBody>
          <a:bodyPr/>
          <a:lstStyle/>
          <a:p>
            <a:r>
              <a:rPr lang="en-US" dirty="0" smtClean="0"/>
              <a:t>Parametrization and mechanical </a:t>
            </a:r>
            <a:r>
              <a:rPr lang="en-US" dirty="0" smtClean="0"/>
              <a:t>properties of the bea</a:t>
            </a:r>
            <a:r>
              <a:rPr lang="en-US" dirty="0"/>
              <a:t>m</a:t>
            </a:r>
            <a:endParaRPr lang="en-US" dirty="0"/>
          </a:p>
        </p:txBody>
      </p:sp>
    </p:spTree>
    <p:extLst>
      <p:ext uri="{BB962C8B-B14F-4D97-AF65-F5344CB8AC3E}">
        <p14:creationId xmlns:p14="http://schemas.microsoft.com/office/powerpoint/2010/main" val="214651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smtClean="0"/>
              <a:t>Results </a:t>
            </a:r>
            <a:r>
              <a:rPr lang="de-CH" dirty="0"/>
              <a:t>from the study on the analytical </a:t>
            </a:r>
            <a:r>
              <a:rPr lang="de-CH" dirty="0" smtClean="0"/>
              <a:t>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endParaRPr lang="en-US" dirty="0"/>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24" name="TextBox 23"/>
          <p:cNvSpPr txBox="1"/>
          <p:nvPr/>
        </p:nvSpPr>
        <p:spPr>
          <a:xfrm>
            <a:off x="816715" y="5560178"/>
            <a:ext cx="5072170" cy="738664"/>
          </a:xfrm>
          <a:prstGeom prst="rect">
            <a:avLst/>
          </a:prstGeom>
          <a:noFill/>
        </p:spPr>
        <p:txBody>
          <a:bodyPr wrap="square" rtlCol="0">
            <a:spAutoFit/>
          </a:bodyPr>
          <a:lstStyle/>
          <a:p>
            <a:pPr algn="ctr"/>
            <a:r>
              <a:rPr lang="en-US" sz="1400" b="1" dirty="0"/>
              <a:t>Fig 10</a:t>
            </a:r>
            <a:r>
              <a:rPr lang="en-US" sz="1400" dirty="0"/>
              <a:t>:  Influence of the cross-sectional aspect ratio B/H on the torsional stiffness G I</a:t>
            </a:r>
            <a:r>
              <a:rPr lang="en-US" sz="1400" baseline="-25000" dirty="0"/>
              <a:t>t</a:t>
            </a:r>
            <a:r>
              <a:rPr lang="en-US" sz="1400" dirty="0"/>
              <a:t> , shown for various values of the stiffness ratio E</a:t>
            </a:r>
            <a:r>
              <a:rPr lang="en-US" sz="1400" baseline="-25000" dirty="0"/>
              <a:t>1</a:t>
            </a:r>
            <a:r>
              <a:rPr lang="en-US" sz="1400" dirty="0"/>
              <a:t> / E</a:t>
            </a:r>
            <a:r>
              <a:rPr lang="en-US" sz="1400" baseline="-25000" dirty="0"/>
              <a:t>2</a:t>
            </a:r>
            <a:endParaRPr lang="en-GB" sz="1400" baseline="-25000" dirty="0"/>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26" name="TextBox 25"/>
          <p:cNvSpPr txBox="1"/>
          <p:nvPr/>
        </p:nvSpPr>
        <p:spPr>
          <a:xfrm>
            <a:off x="6425139" y="5712578"/>
            <a:ext cx="5072170" cy="738664"/>
          </a:xfrm>
          <a:prstGeom prst="rect">
            <a:avLst/>
          </a:prstGeom>
          <a:noFill/>
        </p:spPr>
        <p:txBody>
          <a:bodyPr wrap="square" rtlCol="0">
            <a:spAutoFit/>
          </a:bodyPr>
          <a:lstStyle/>
          <a:p>
            <a:pPr algn="ctr"/>
            <a:r>
              <a:rPr lang="en-US" sz="1400" b="1" dirty="0"/>
              <a:t>Fig 11</a:t>
            </a:r>
            <a:r>
              <a:rPr lang="en-US" sz="1400" dirty="0"/>
              <a:t>:  Influence of the cross-sectional aspect ratio B/H on the flexural stiffness </a:t>
            </a:r>
            <a:r>
              <a:rPr lang="el-GR" sz="1400" dirty="0"/>
              <a:t>Φ</a:t>
            </a:r>
            <a:r>
              <a:rPr lang="es-ES" sz="1400" baseline="-25000" dirty="0"/>
              <a:t>y</a:t>
            </a:r>
            <a:r>
              <a:rPr lang="en-US" sz="1400" dirty="0"/>
              <a:t>, shown for various values of the stiffness ratio E</a:t>
            </a:r>
            <a:r>
              <a:rPr lang="en-US" sz="1400" baseline="-25000" dirty="0"/>
              <a:t>1</a:t>
            </a:r>
            <a:r>
              <a:rPr lang="en-US" sz="1400" dirty="0"/>
              <a:t> / E</a:t>
            </a:r>
            <a:r>
              <a:rPr lang="en-US" sz="1400" baseline="-25000" dirty="0"/>
              <a:t>2</a:t>
            </a:r>
            <a:endParaRPr lang="en-GB" sz="1400" baseline="-25000" dirty="0"/>
          </a:p>
        </p:txBody>
      </p:sp>
    </p:spTree>
    <p:extLst>
      <p:ext uri="{BB962C8B-B14F-4D97-AF65-F5344CB8AC3E}">
        <p14:creationId xmlns:p14="http://schemas.microsoft.com/office/powerpoint/2010/main" val="3794390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smtClean="0"/>
              <a:t>Results </a:t>
            </a:r>
            <a:r>
              <a:rPr lang="de-CH" dirty="0"/>
              <a:t>from the study on the analytical </a:t>
            </a:r>
            <a:r>
              <a:rPr lang="de-CH" dirty="0" smtClean="0"/>
              <a:t>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741243" y="2388965"/>
                <a:ext cx="5327941" cy="1361398"/>
              </a:xfrm>
              <a:prstGeom prst="rect">
                <a:avLst/>
              </a:prstGeom>
              <a:noFill/>
            </p:spPr>
            <p:txBody>
              <a:bodyPr wrap="square" rtlCol="0">
                <a:spAutoFit/>
              </a:bodyPr>
              <a:lstStyle/>
              <a:p>
                <a:pPr marL="285750" indent="-285750">
                  <a:buFont typeface="Arial" pitchFamily="34" charset="0"/>
                  <a:buChar char="•"/>
                </a:pPr>
                <a:r>
                  <a:rPr lang="en-GB" sz="1600" dirty="0"/>
                  <a:t>Torsional compliance: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a:rPr>
                          <m:t>𝜙</m:t>
                        </m:r>
                      </m:e>
                      <m:sub>
                        <m:r>
                          <a:rPr lang="es-ES" sz="1600" b="0" i="1" smtClean="0">
                            <a:latin typeface="Cambria Math"/>
                          </a:rPr>
                          <m:t>𝑡𝑖𝑝</m:t>
                        </m:r>
                      </m:sub>
                    </m:sSub>
                    <m:r>
                      <a:rPr lang="es-ES" sz="1600" b="0" i="1" smtClean="0">
                        <a:latin typeface="Cambria Math"/>
                      </a:rPr>
                      <m:t>/</m:t>
                    </m:r>
                    <m:r>
                      <a:rPr lang="es-ES" sz="1600" b="0" i="1" smtClean="0">
                        <a:latin typeface="Cambria Math"/>
                      </a:rPr>
                      <m:t>𝑄</m:t>
                    </m:r>
                  </m:oMath>
                </a14:m>
                <a:endParaRPr lang="es-ES" sz="1600" b="0" dirty="0"/>
              </a:p>
              <a:p>
                <a:pPr marL="285750" indent="-285750">
                  <a:buFont typeface="Arial" pitchFamily="34" charset="0"/>
                  <a:buChar char="•"/>
                </a:pPr>
                <a:endParaRPr lang="en-GB" sz="1600" dirty="0"/>
              </a:p>
              <a:p>
                <a:pPr marL="285750" indent="-285750">
                  <a:buFont typeface="Arial" pitchFamily="34" charset="0"/>
                  <a:buChar char="•"/>
                </a:pPr>
                <a:r>
                  <a:rPr lang="en-GB" sz="1600" dirty="0"/>
                  <a:t>Flexural compliance: </a:t>
                </a:r>
                <a14:m>
                  <m:oMath xmlns:m="http://schemas.openxmlformats.org/officeDocument/2006/math">
                    <m:sSub>
                      <m:sSubPr>
                        <m:ctrlPr>
                          <a:rPr lang="es-ES" sz="1600" i="1">
                            <a:latin typeface="Cambria Math" panose="02040503050406030204" pitchFamily="18" charset="0"/>
                          </a:rPr>
                        </m:ctrlPr>
                      </m:sSubPr>
                      <m:e>
                        <m:r>
                          <a:rPr lang="es-ES" sz="1600" b="0" i="1" smtClean="0">
                            <a:latin typeface="Cambria Math"/>
                          </a:rPr>
                          <m:t> </m:t>
                        </m:r>
                        <m:r>
                          <a:rPr lang="es-ES" sz="1600" b="0" i="1" smtClean="0">
                            <a:latin typeface="Cambria Math"/>
                          </a:rPr>
                          <m:t>𝑤</m:t>
                        </m:r>
                      </m:e>
                      <m:sub>
                        <m:r>
                          <a:rPr lang="es-ES" sz="1600" i="1">
                            <a:latin typeface="Cambria Math"/>
                          </a:rPr>
                          <m:t>𝑡𝑖𝑝</m:t>
                        </m:r>
                      </m:sub>
                    </m:sSub>
                    <m:r>
                      <a:rPr lang="es-ES" sz="1600" i="1">
                        <a:latin typeface="Cambria Math"/>
                      </a:rPr>
                      <m:t>/</m:t>
                    </m:r>
                    <m:r>
                      <a:rPr lang="es-ES" sz="1600" i="1">
                        <a:latin typeface="Cambria Math"/>
                      </a:rPr>
                      <m:t>𝑄</m:t>
                    </m:r>
                  </m:oMath>
                </a14:m>
                <a:endParaRPr lang="es-ES" sz="1600" dirty="0"/>
              </a:p>
              <a:p>
                <a:pPr marL="285750" indent="-285750">
                  <a:buFont typeface="Arial" pitchFamily="34" charset="0"/>
                  <a:buChar char="•"/>
                </a:pPr>
                <a:endParaRPr lang="es-ES" sz="1600" dirty="0"/>
              </a:p>
              <a:p>
                <a:pPr marL="285750" indent="-285750">
                  <a:buFont typeface="Arial" pitchFamily="34" charset="0"/>
                  <a:buChar char="•"/>
                </a:pPr>
                <a:r>
                  <a:rPr lang="en-GB" sz="1600" dirty="0"/>
                  <a:t>Stiffness</a:t>
                </a:r>
                <a:r>
                  <a:rPr lang="es-ES" sz="1600" dirty="0"/>
                  <a:t> ratio: </a:t>
                </a:r>
                <a14:m>
                  <m:oMath xmlns:m="http://schemas.openxmlformats.org/officeDocument/2006/math">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1</m:t>
                        </m:r>
                      </m:sub>
                    </m:sSub>
                    <m:r>
                      <a:rPr lang="es-ES" sz="1600" i="1">
                        <a:latin typeface="Cambria Math"/>
                      </a:rPr>
                      <m:t>/</m:t>
                    </m:r>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2</m:t>
                        </m:r>
                      </m:sub>
                    </m:sSub>
                  </m:oMath>
                </a14:m>
                <a:r>
                  <a:rPr lang="en-GB" sz="1600" dirty="0"/>
                  <a:t> </a:t>
                </a:r>
                <a14:m>
                  <m:oMath xmlns:m="http://schemas.openxmlformats.org/officeDocument/2006/math">
                    <m:r>
                      <a:rPr lang="es-ES" sz="1600" i="1" dirty="0">
                        <a:latin typeface="Cambria Math"/>
                      </a:rPr>
                      <m:t>∈[</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0</m:t>
                        </m:r>
                      </m:sup>
                    </m:sSup>
                    <m:r>
                      <a:rPr lang="es-ES" sz="1600" i="1" dirty="0">
                        <a:latin typeface="Cambria Math"/>
                      </a:rPr>
                      <m:t>, </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3</m:t>
                        </m:r>
                      </m:sup>
                    </m:sSup>
                    <m:r>
                      <a:rPr lang="es-ES" sz="1600" i="1" dirty="0">
                        <a:latin typeface="Cambria Math"/>
                      </a:rPr>
                      <m:t>]</m:t>
                    </m:r>
                  </m:oMath>
                </a14:m>
                <a:endParaRPr lang="es-ES" sz="1600" dirty="0"/>
              </a:p>
            </p:txBody>
          </p:sp>
        </mc:Choice>
        <mc:Fallback>
          <p:sp>
            <p:nvSpPr>
              <p:cNvPr id="8" name="TextBox 7"/>
              <p:cNvSpPr txBox="1">
                <a:spLocks noRot="1" noChangeAspect="1" noMove="1" noResize="1" noEditPoints="1" noAdjustHandles="1" noChangeArrowheads="1" noChangeShapeType="1" noTextEdit="1"/>
              </p:cNvSpPr>
              <p:nvPr/>
            </p:nvSpPr>
            <p:spPr>
              <a:xfrm>
                <a:off x="741243" y="2388965"/>
                <a:ext cx="5327941" cy="1361398"/>
              </a:xfrm>
              <a:prstGeom prst="rect">
                <a:avLst/>
              </a:prstGeom>
              <a:blipFill>
                <a:blip r:embed="rId3"/>
                <a:stretch>
                  <a:fillRect l="-458" t="-1345" b="-5381"/>
                </a:stretch>
              </a:blipFill>
            </p:spPr>
            <p:txBody>
              <a:bodyPr/>
              <a:lstStyle/>
              <a:p>
                <a:r>
                  <a:rPr lang="en-GB">
                    <a:noFill/>
                  </a:rPr>
                  <a:t> </a:t>
                </a:r>
              </a:p>
            </p:txBody>
          </p:sp>
        </mc:Fallback>
      </mc:AlternateContent>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0" name="TextBox 9"/>
          <p:cNvSpPr txBox="1"/>
          <p:nvPr/>
        </p:nvSpPr>
        <p:spPr>
          <a:xfrm>
            <a:off x="6541421" y="5560179"/>
            <a:ext cx="4498157" cy="523220"/>
          </a:xfrm>
          <a:prstGeom prst="rect">
            <a:avLst/>
          </a:prstGeom>
          <a:noFill/>
        </p:spPr>
        <p:txBody>
          <a:bodyPr wrap="square" rtlCol="0">
            <a:spAutoFit/>
          </a:bodyPr>
          <a:lstStyle/>
          <a:p>
            <a:pPr algn="ctr"/>
            <a:r>
              <a:rPr lang="en-US" sz="1400" b="1" dirty="0"/>
              <a:t>Fig 12</a:t>
            </a:r>
            <a:r>
              <a:rPr lang="en-US" sz="1400" dirty="0"/>
              <a:t>: Torsional and flexural compliances as a function of the stiffness ratio</a:t>
            </a:r>
            <a:endParaRPr lang="en-GB" sz="1400" baseline="30000" dirty="0"/>
          </a:p>
        </p:txBody>
      </p:sp>
      <p:sp>
        <p:nvSpPr>
          <p:cNvPr id="11" name="TextBox 10"/>
          <p:cNvSpPr txBox="1"/>
          <p:nvPr/>
        </p:nvSpPr>
        <p:spPr>
          <a:xfrm>
            <a:off x="741242" y="4340222"/>
            <a:ext cx="5327941" cy="1323439"/>
          </a:xfrm>
          <a:prstGeom prst="rect">
            <a:avLst/>
          </a:prstGeom>
          <a:noFill/>
        </p:spPr>
        <p:txBody>
          <a:bodyPr wrap="square" rtlCol="0">
            <a:spAutoFit/>
          </a:bodyPr>
          <a:lstStyle/>
          <a:p>
            <a:pPr marL="285750" indent="-285750">
              <a:buFont typeface="Arial" pitchFamily="34" charset="0"/>
              <a:buChar char="•"/>
            </a:pPr>
            <a:r>
              <a:rPr lang="en-GB" sz="1600" dirty="0" smtClean="0"/>
              <a:t>Torsional </a:t>
            </a:r>
            <a:r>
              <a:rPr lang="en-GB" sz="1600" dirty="0"/>
              <a:t>stiffness much more sensible to variations of the stiffness ratio </a:t>
            </a:r>
          </a:p>
          <a:p>
            <a:pPr marL="285750" indent="-285750">
              <a:buFont typeface="Arial" pitchFamily="34" charset="0"/>
              <a:buChar char="•"/>
            </a:pPr>
            <a:endParaRPr lang="en-GB" sz="1600" dirty="0"/>
          </a:p>
          <a:p>
            <a:pPr marL="285750" indent="-285750">
              <a:buFont typeface="Arial" pitchFamily="34" charset="0"/>
              <a:buChar char="•"/>
            </a:pPr>
            <a:r>
              <a:rPr lang="en-GB" sz="1600" dirty="0"/>
              <a:t>The mechanism activation is not expected to result in large variations of the bending displacement</a:t>
            </a:r>
          </a:p>
        </p:txBody>
      </p:sp>
    </p:spTree>
    <p:extLst>
      <p:ext uri="{BB962C8B-B14F-4D97-AF65-F5344CB8AC3E}">
        <p14:creationId xmlns:p14="http://schemas.microsoft.com/office/powerpoint/2010/main" val="1003411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smtClean="0"/>
              <a:t>Used to execute nonlinear </a:t>
            </a:r>
            <a:r>
              <a:rPr lang="en-US" dirty="0"/>
              <a:t>simulations on </a:t>
            </a:r>
            <a:r>
              <a:rPr lang="en-US" dirty="0" err="1"/>
              <a:t>Abaqus</a:t>
            </a:r>
            <a:r>
              <a:rPr lang="en-US" dirty="0"/>
              <a:t> CAE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0226" y="2397498"/>
            <a:ext cx="6467466" cy="3214348"/>
          </a:xfrm>
          <a:prstGeom prst="rect">
            <a:avLst/>
          </a:prstGeom>
        </p:spPr>
      </p:pic>
      <p:sp>
        <p:nvSpPr>
          <p:cNvPr id="13" name="TextBox 12"/>
          <p:cNvSpPr txBox="1"/>
          <p:nvPr/>
        </p:nvSpPr>
        <p:spPr>
          <a:xfrm>
            <a:off x="6137584" y="5611846"/>
            <a:ext cx="5372750" cy="307777"/>
          </a:xfrm>
          <a:prstGeom prst="rect">
            <a:avLst/>
          </a:prstGeom>
          <a:noFill/>
        </p:spPr>
        <p:txBody>
          <a:bodyPr wrap="square" rtlCol="0">
            <a:spAutoFit/>
          </a:bodyPr>
          <a:lstStyle/>
          <a:p>
            <a:pPr algn="ctr"/>
            <a:r>
              <a:rPr lang="en-US" sz="1400" b="1" dirty="0"/>
              <a:t>Fig 14</a:t>
            </a:r>
            <a:r>
              <a:rPr lang="en-US" sz="1400" dirty="0"/>
              <a:t>: General assembly of the computational model</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558" y="1909729"/>
            <a:ext cx="5397668" cy="4170926"/>
          </a:xfrm>
          <a:prstGeom prst="rect">
            <a:avLst/>
          </a:prstGeom>
        </p:spPr>
      </p:pic>
      <p:sp>
        <p:nvSpPr>
          <p:cNvPr id="15" name="TextBox 14"/>
          <p:cNvSpPr txBox="1"/>
          <p:nvPr/>
        </p:nvSpPr>
        <p:spPr>
          <a:xfrm>
            <a:off x="642313" y="6080655"/>
            <a:ext cx="4498157" cy="523220"/>
          </a:xfrm>
          <a:prstGeom prst="rect">
            <a:avLst/>
          </a:prstGeom>
          <a:noFill/>
        </p:spPr>
        <p:txBody>
          <a:bodyPr wrap="square" rtlCol="0">
            <a:spAutoFit/>
          </a:bodyPr>
          <a:lstStyle/>
          <a:p>
            <a:pPr algn="ctr"/>
            <a:r>
              <a:rPr lang="en-US" sz="1400" b="1" dirty="0"/>
              <a:t>Fig 13</a:t>
            </a:r>
            <a:r>
              <a:rPr lang="en-US" sz="1400" dirty="0"/>
              <a:t>:  Flow chart showing the execution of the parametric study python code</a:t>
            </a:r>
            <a:endParaRPr lang="en-GB" sz="1400" baseline="30000" dirty="0"/>
          </a:p>
        </p:txBody>
      </p:sp>
    </p:spTree>
    <p:extLst>
      <p:ext uri="{BB962C8B-B14F-4D97-AF65-F5344CB8AC3E}">
        <p14:creationId xmlns:p14="http://schemas.microsoft.com/office/powerpoint/2010/main" val="2115343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heme/theme1.xml><?xml version="1.0" encoding="utf-8"?>
<a:theme xmlns:a="http://schemas.openxmlformats.org/drawingml/2006/main" name="Academic-Template-16x9-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83E3CA31-1B28-4ECD-90BF-366E698A545D}"/>
    </a:ext>
  </a:extLst>
</a:theme>
</file>

<file path=ppt/theme/theme2.xml><?xml version="1.0" encoding="utf-8"?>
<a:theme xmlns:a="http://schemas.openxmlformats.org/drawingml/2006/main" name="No Logo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51E38808-6DAA-4C3F-98FE-02C7751893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Academic-Template-16x9-01</Template>
  <TotalTime>142</TotalTime>
  <Words>1381</Words>
  <Application>Microsoft Office PowerPoint</Application>
  <PresentationFormat>Widescreen</PresentationFormat>
  <Paragraphs>188</Paragraphs>
  <Slides>16</Slides>
  <Notes>14</Notes>
  <HiddenSlides>4</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Cambria Math</vt:lpstr>
      <vt:lpstr>Academic-Template-16x9-01</vt:lpstr>
      <vt:lpstr>No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Bending-Twist Shape Adaptation of Wings by Compliant Chiral Spar Design</dc:title>
  <dc:creator>Valverde Lopez, Alejandro</dc:creator>
  <cp:lastModifiedBy>Valverde Lopez, Alejandro</cp:lastModifiedBy>
  <cp:revision>14</cp:revision>
  <dcterms:created xsi:type="dcterms:W3CDTF">2017-09-02T19:24:13Z</dcterms:created>
  <dcterms:modified xsi:type="dcterms:W3CDTF">2017-09-03T12:31:00Z</dcterms:modified>
</cp:coreProperties>
</file>